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handoutMasterIdLst>
    <p:handoutMasterId r:id="rId48"/>
  </p:handout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6" r:id="rId40"/>
    <p:sldId id="297" r:id="rId41"/>
    <p:sldId id="298" r:id="rId42"/>
    <p:sldId id="299" r:id="rId43"/>
    <p:sldId id="300" r:id="rId44"/>
    <p:sldId id="301" r:id="rId45"/>
    <p:sldId id="302"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7" d="100"/>
          <a:sy n="87" d="100"/>
        </p:scale>
        <p:origin x="-1062"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9C0317F-D833-7244-8718-4545BCC94566}" type="datetimeFigureOut">
              <a:rPr lang="en-US" smtClean="0"/>
              <a:t>01/07/2016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01BF25A-CA9C-7F41-9F36-95F285DEFCC2}" type="slidenum">
              <a:rPr lang="en-US" smtClean="0"/>
              <a:t>‹#›</a:t>
            </a:fld>
            <a:endParaRPr lang="en-US"/>
          </a:p>
        </p:txBody>
      </p:sp>
    </p:spTree>
    <p:extLst>
      <p:ext uri="{BB962C8B-B14F-4D97-AF65-F5344CB8AC3E}">
        <p14:creationId xmlns:p14="http://schemas.microsoft.com/office/powerpoint/2010/main" val="3474521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CCE88F-EE40-B84E-9F3B-E4AEFBBF69A9}" type="datetimeFigureOut">
              <a:rPr lang="en-US" smtClean="0"/>
              <a:t>01/07/2016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1FB301-0124-4344-9F40-4CED27F96BAB}" type="slidenum">
              <a:rPr lang="en-US" smtClean="0"/>
              <a:t>‹#›</a:t>
            </a:fld>
            <a:endParaRPr lang="en-US"/>
          </a:p>
        </p:txBody>
      </p:sp>
    </p:spTree>
    <p:extLst>
      <p:ext uri="{BB962C8B-B14F-4D97-AF65-F5344CB8AC3E}">
        <p14:creationId xmlns:p14="http://schemas.microsoft.com/office/powerpoint/2010/main" val="410390949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n.wikipedia.org/wiki/Uteru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en.wikipedia.org/wiki/Congenita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en.wikipedia.org/wiki/Chest" TargetMode="External"/><Relationship Id="rId5" Type="http://schemas.openxmlformats.org/officeDocument/2006/relationships/hyperlink" Target="http://en.wikipedia.org/wiki/Sternum" TargetMode="External"/><Relationship Id="rId4" Type="http://schemas.openxmlformats.org/officeDocument/2006/relationships/hyperlink" Target="http://en.wikipedia.org/wiki/Ribs"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popups/iris.htm"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stlukeseye.com/eyeq/Accommodation.asp" TargetMode="External"/><Relationship Id="rId4" Type="http://schemas.openxmlformats.org/officeDocument/2006/relationships/hyperlink" Target="../popups/aqueous.htm"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webmd.com/hw-popup/trabecular-meshwork"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en.wikipedia.org/wiki/Iris_(anatomy)" TargetMode="External"/><Relationship Id="rId4" Type="http://schemas.openxmlformats.org/officeDocument/2006/relationships/hyperlink" Target="http://en.wikipedia.org/wiki/Surgery"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AC838AD-8C19-9C4F-B005-CA1617C1299C}" type="slidenum">
              <a:rPr lang="en-US" sz="1200">
                <a:latin typeface="Calibri" charset="0"/>
              </a:rPr>
              <a:pPr eaLnBrk="1" hangingPunct="1"/>
              <a:t>1</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Posterior dislocated lens on retina, anterior dislocated lens causing pupillary block and acute angle closure, see stretched zonules. </a:t>
            </a:r>
            <a:r>
              <a:rPr lang="en-US" b="1">
                <a:latin typeface="Calibri" charset="0"/>
                <a:ea typeface="ＭＳ Ｐゴシック" charset="0"/>
                <a:cs typeface="ＭＳ Ｐゴシック" charset="0"/>
              </a:rPr>
              <a:t>Lens:</a:t>
            </a:r>
            <a:r>
              <a:rPr lang="en-US">
                <a:latin typeface="Calibri" charset="0"/>
                <a:ea typeface="ＭＳ Ｐゴシック" charset="0"/>
                <a:cs typeface="ＭＳ Ｐゴシック" charset="0"/>
              </a:rPr>
              <a:t> normal or small lens with flatter curvature of lower half and posterior buldge (due to weakness or absence of inferior zonules reducing capsule traction)</a:t>
            </a:r>
          </a:p>
          <a:p>
            <a:pPr eaLnBrk="1" hangingPunct="1">
              <a:spcBef>
                <a:spcPct val="0"/>
              </a:spcBef>
            </a:pPr>
            <a:endParaRPr lang="en-US">
              <a:latin typeface="Calibri" charset="0"/>
              <a:ea typeface="ＭＳ Ｐゴシック" charset="0"/>
              <a:cs typeface="ＭＳ Ｐゴシック" charset="0"/>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15A08E-5A8D-2440-B013-7951380A35EE}" type="slidenum">
              <a:rPr lang="en-US" sz="1200">
                <a:latin typeface="Calibri" charset="0"/>
              </a:rPr>
              <a:pPr eaLnBrk="1" hangingPunct="1"/>
              <a:t>12</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9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High risk of lattice degeneration: Lattice degeneration is a common, atrophic disease of the peripheral retina characterized by oval or linear patches of retinal thinning. The prevalence peaks by the second decade and is believed to be minimally progressive but may be uncommonly complicated by retinal detachment in approx 5-11% of pts.), sometimes with staphylomata (protrusion of the sclera or cornea, usually lined with uveal tissue, due to inflammation), thin, bluish sclera, and large corneas (w greater radius of curvature), uveal colobomas (This coloboma can present as an iris coloboma (A hole is present from birth and can be caused when a gap called the choroid fissure between two structures in the eye, which is present early in development in the </a:t>
            </a:r>
            <a:r>
              <a:rPr lang="en-US">
                <a:latin typeface="Calibri" charset="0"/>
                <a:ea typeface="ＭＳ Ｐゴシック" charset="0"/>
                <a:cs typeface="ＭＳ Ｐゴシック" charset="0"/>
                <a:hlinkClick r:id="rId3"/>
              </a:rPr>
              <a:t>uterus</a:t>
            </a:r>
            <a:r>
              <a:rPr lang="en-US">
                <a:latin typeface="Calibri" charset="0"/>
                <a:ea typeface="ＭＳ Ｐゴシック" charset="0"/>
                <a:cs typeface="ＭＳ Ｐゴシック" charset="0"/>
              </a:rPr>
              <a:t>, fails to close up completely before a child is born. the iris is the colored part of the eye), with the traditional "keyhole" or "cat-eye" appearance to the iris, and/or as a chorio-retinal coloboma where the retina in the lower inside corner of the eye is missing.), also get vitreous liquefication at an early age (vitreous is a CT), and peripheral fundus pigmentary changes. Can also have ptosis and commonly strabismus. Hypoplasia of iris dilator muscle causes pupil to remain small even in response to mydriatic drops. Corneas are flat, mean corneal astigmatism measures more than 2 diopters (normal US population is .6-.8), therefore keratometry is helpful prior to refraction. </a:t>
            </a:r>
          </a:p>
          <a:p>
            <a:pPr eaLnBrk="1" hangingPunct="1">
              <a:spcBef>
                <a:spcPct val="0"/>
              </a:spcBef>
            </a:pPr>
            <a:endParaRPr lang="en-US">
              <a:latin typeface="Calibri" charset="0"/>
              <a:ea typeface="ＭＳ Ｐゴシック" charset="0"/>
              <a:cs typeface="ＭＳ Ｐゴシック" charset="0"/>
            </a:endParaRPr>
          </a:p>
        </p:txBody>
      </p:sp>
      <p:sp>
        <p:nvSpPr>
          <p:cNvPr id="39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1DDEEE-AC40-174A-9F99-B50369E26DC1}" type="slidenum">
              <a:rPr lang="en-US" sz="1200">
                <a:latin typeface="Calibri" charset="0"/>
              </a:rPr>
              <a:pPr eaLnBrk="1" hangingPunct="1"/>
              <a:t>13</a:t>
            </a:fld>
            <a:endParaRPr lang="en-US"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Megalocornea, axial myopia (mean axial length approx 28.47mm), iris transillumination defects (hypopigmentation of iris pigment epithelium), strabismus due to deficient fibrillin in extraocular muscle pulleys that cause their instability.  </a:t>
            </a:r>
          </a:p>
        </p:txBody>
      </p:sp>
      <p:sp>
        <p:nvSpPr>
          <p:cNvPr id="419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FBB339-89A0-E64A-8D1E-9310E5833886}" type="slidenum">
              <a:rPr lang="en-US" sz="1200">
                <a:latin typeface="Calibri" charset="0"/>
              </a:rPr>
              <a:pPr eaLnBrk="1" hangingPunct="1"/>
              <a:t>14</a:t>
            </a:fld>
            <a:endParaRPr lang="en-US"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4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Marfanoid habitus (tall and thin, w disproportionate growth of extremities, esp lower), arachnodactyly (hands with disproportionately long and thin fingers), general muscular hypoplasia and hypotony lead to joint laxity with occasional contracture (permanent shortening of muscle or tendon),  pectus excavatum (</a:t>
            </a:r>
            <a:r>
              <a:rPr lang="en-US">
                <a:latin typeface="Calibri" charset="0"/>
                <a:ea typeface="ＭＳ Ｐゴシック" charset="0"/>
                <a:cs typeface="ＭＳ Ｐゴシック" charset="0"/>
                <a:hlinkClick r:id="rId3"/>
              </a:rPr>
              <a:t>congenital</a:t>
            </a:r>
            <a:r>
              <a:rPr lang="en-US">
                <a:latin typeface="Calibri" charset="0"/>
                <a:ea typeface="ＭＳ Ｐゴシック" charset="0"/>
                <a:cs typeface="ＭＳ Ｐゴシック" charset="0"/>
              </a:rPr>
              <a:t> deformity of the anterior wall of the chest, in which several </a:t>
            </a:r>
            <a:r>
              <a:rPr lang="en-US">
                <a:latin typeface="Calibri" charset="0"/>
                <a:ea typeface="ＭＳ Ｐゴシック" charset="0"/>
                <a:cs typeface="ＭＳ Ｐゴシック" charset="0"/>
                <a:hlinkClick r:id="rId4"/>
              </a:rPr>
              <a:t>ribs</a:t>
            </a:r>
            <a:r>
              <a:rPr lang="en-US">
                <a:latin typeface="Calibri" charset="0"/>
                <a:ea typeface="ＭＳ Ｐゴシック" charset="0"/>
                <a:cs typeface="ＭＳ Ｐゴシック" charset="0"/>
              </a:rPr>
              <a:t> and the </a:t>
            </a:r>
            <a:r>
              <a:rPr lang="en-US">
                <a:latin typeface="Calibri" charset="0"/>
                <a:ea typeface="ＭＳ Ｐゴシック" charset="0"/>
                <a:cs typeface="ＭＳ Ｐゴシック" charset="0"/>
                <a:hlinkClick r:id="rId5"/>
              </a:rPr>
              <a:t>sternum</a:t>
            </a:r>
            <a:r>
              <a:rPr lang="en-US">
                <a:latin typeface="Calibri" charset="0"/>
                <a:ea typeface="ＭＳ Ｐゴシック" charset="0"/>
                <a:cs typeface="ＭＳ Ｐゴシック" charset="0"/>
              </a:rPr>
              <a:t> grow abnormally. This produces a caved-in or sunken appearance of the </a:t>
            </a:r>
            <a:r>
              <a:rPr lang="en-US">
                <a:latin typeface="Calibri" charset="0"/>
                <a:ea typeface="ＭＳ Ｐゴシック" charset="0"/>
                <a:cs typeface="ＭＳ Ｐゴシック" charset="0"/>
                <a:hlinkClick r:id="rId6"/>
              </a:rPr>
              <a:t>chest</a:t>
            </a:r>
            <a:r>
              <a:rPr lang="en-US">
                <a:latin typeface="Calibri" charset="0"/>
                <a:ea typeface="ＭＳ Ｐゴシック" charset="0"/>
                <a:cs typeface="ＭＳ Ｐゴシック" charset="0"/>
              </a:rPr>
              <a:t>.), scoliosis, and increasing dilation of the ascending aorta w aortic insufficiency, can have MVP. Death freq from dissecting aortic aneurysm. Lungs can have abnormal lobulation, cystic malformations, aplasia of parts of the lungs, progressive emphysema, and occasionally fibrosis of unknown etiology occurs. Genitourinary system small mobile kidneys can have ureteric strictures which predispose to recurrent pyelnephritis. Can have epidermal striae and lack of subcutaneous fat in almost all pts.</a:t>
            </a:r>
          </a:p>
          <a:p>
            <a:pPr lvl="1" eaLnBrk="1" hangingPunct="1">
              <a:spcBef>
                <a:spcPct val="0"/>
              </a:spcBef>
            </a:pPr>
            <a:r>
              <a:rPr lang="en-US">
                <a:latin typeface="Calibri" charset="0"/>
                <a:ea typeface="ＭＳ Ｐゴシック" charset="0"/>
              </a:rPr>
              <a:t>Cardiovascular anomalies in &gt;1/3 pts. Aortic valve and ascending aorta undergo degenerative process of the tunica media leading to formation of dissecting aneurysm</a:t>
            </a:r>
          </a:p>
          <a:p>
            <a:pPr lvl="1" eaLnBrk="1" hangingPunct="1">
              <a:spcBef>
                <a:spcPct val="0"/>
              </a:spcBef>
            </a:pPr>
            <a:r>
              <a:rPr lang="en-US">
                <a:latin typeface="Calibri" charset="0"/>
                <a:ea typeface="ＭＳ Ｐゴシック" charset="0"/>
              </a:rPr>
              <a:t>Sometimes pts lack systemic findings and present only with eye findings </a:t>
            </a:r>
          </a:p>
          <a:p>
            <a:pPr lvl="1" eaLnBrk="1" hangingPunct="1">
              <a:spcBef>
                <a:spcPct val="0"/>
              </a:spcBef>
            </a:pPr>
            <a:r>
              <a:rPr lang="en-US">
                <a:latin typeface="Calibri" charset="0"/>
                <a:ea typeface="ＭＳ Ｐゴシック" charset="0"/>
              </a:rPr>
              <a:t>tall stature, joint hypermobility, aortic wall defects, mitral valve prolapse. Minor= long, narrow face (dolichocephaly), ptosis of eyes, long nose, high and narrow palate, madibular retrognathia, spontaneous pneumothorax, lumbosacral dural ectasia (widening or ballooning of the dural sac surrounding the spinal cord).</a:t>
            </a:r>
          </a:p>
          <a:p>
            <a:pPr eaLnBrk="1" hangingPunct="1">
              <a:spcBef>
                <a:spcPct val="0"/>
              </a:spcBef>
            </a:pPr>
            <a:endParaRPr lang="en-US">
              <a:latin typeface="Calibri" charset="0"/>
              <a:ea typeface="ＭＳ Ｐゴシック" charset="0"/>
              <a:cs typeface="ＭＳ Ｐゴシック" charset="0"/>
            </a:endParaRPr>
          </a:p>
        </p:txBody>
      </p:sp>
      <p:sp>
        <p:nvSpPr>
          <p:cNvPr id="44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3A2143F-23AB-3249-AF7B-34371A914CDB}" type="slidenum">
              <a:rPr lang="en-US" sz="1200">
                <a:latin typeface="Calibri" charset="0"/>
              </a:rPr>
              <a:pPr eaLnBrk="1" hangingPunct="1"/>
              <a:t>15</a:t>
            </a:fld>
            <a:endParaRPr lang="en-US"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Aortic dissection, joint laxity and arachnodactyly (long thin fingers), pectus excavatum, scoliosis, marfanoid habitus.</a:t>
            </a:r>
          </a:p>
        </p:txBody>
      </p:sp>
      <p:sp>
        <p:nvSpPr>
          <p:cNvPr id="46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B0BF9B-9B3E-6745-8653-537850BA55C0}" type="slidenum">
              <a:rPr lang="en-US" sz="1200">
                <a:latin typeface="Calibri" charset="0"/>
              </a:rPr>
              <a:pPr eaLnBrk="1" hangingPunct="1"/>
              <a:t>16</a:t>
            </a:fld>
            <a:endParaRPr lang="en-US" sz="1200">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atin typeface="Calibri" charset="0"/>
                <a:ea typeface="ＭＳ Ｐゴシック" charset="0"/>
                <a:cs typeface="ＭＳ Ｐゴシック" charset="0"/>
              </a:rPr>
              <a:t>Ghent: Major criteria present in 2 organ systems  (skeletal, ocular, CV) plus a 3</a:t>
            </a:r>
            <a:r>
              <a:rPr lang="en-US" baseline="30000">
                <a:latin typeface="Calibri" charset="0"/>
                <a:ea typeface="ＭＳ Ｐゴシック" charset="0"/>
                <a:cs typeface="ＭＳ Ｐゴシック" charset="0"/>
              </a:rPr>
              <a:t>rd</a:t>
            </a:r>
            <a:r>
              <a:rPr lang="en-US">
                <a:latin typeface="Calibri" charset="0"/>
                <a:ea typeface="ＭＳ Ｐゴシック" charset="0"/>
                <a:cs typeface="ＭＳ Ｐゴシック" charset="0"/>
              </a:rPr>
              <a:t> organ system involved. </a:t>
            </a:r>
          </a:p>
          <a:p>
            <a:pPr eaLnBrk="1" hangingPunct="1">
              <a:lnSpc>
                <a:spcPct val="90000"/>
              </a:lnSpc>
              <a:spcBef>
                <a:spcPct val="0"/>
              </a:spcBef>
            </a:pPr>
            <a:r>
              <a:rPr lang="en-US" b="1">
                <a:latin typeface="Calibri" charset="0"/>
                <a:ea typeface="ＭＳ Ｐゴシック" charset="0"/>
                <a:cs typeface="ＭＳ Ｐゴシック" charset="0"/>
              </a:rPr>
              <a:t>SKELETAL</a:t>
            </a:r>
            <a:r>
              <a:rPr lang="en-US" b="1" i="1">
                <a:latin typeface="Calibri" charset="0"/>
                <a:ea typeface="ＭＳ Ｐゴシック" charset="0"/>
                <a:cs typeface="ＭＳ Ｐゴシック" charset="0"/>
              </a:rPr>
              <a:t>Major (Presence of at least 4 of the following manifestations)•Pectuscarinatum•Pectusexcavatumrequiring surgery•Reduced upper to lower segment ratio ORarm span to height ratio &gt;1.05•Wrist and thumb signs •Scoliosis of &gt;20°or spondylolisthesis•Reduced extension at the elbows (&lt;170°)•Medial displacement of the medial malleoluscausing pesplanus•Protrusioacetabulaeof any degree (ascertained on radiographs)Minor•Pectusexcavatumof moderate severity•Joint hypermobility•High arched palate with crowding of teeth•Facial appearance 􀂾Dolichocephaly, malarhypoplasia, enophthalmos, retrognathia, down-slanting palpebralfissures </a:t>
            </a:r>
          </a:p>
          <a:p>
            <a:pPr eaLnBrk="1" hangingPunct="1">
              <a:lnSpc>
                <a:spcPct val="90000"/>
              </a:lnSpc>
              <a:spcBef>
                <a:spcPct val="0"/>
              </a:spcBef>
            </a:pPr>
            <a:endParaRPr lang="en-US">
              <a:latin typeface="Calibri" charset="0"/>
              <a:ea typeface="ＭＳ Ｐゴシック" charset="0"/>
              <a:cs typeface="ＭＳ Ｐゴシック" charset="0"/>
            </a:endParaRPr>
          </a:p>
          <a:p>
            <a:pPr eaLnBrk="1" hangingPunct="1">
              <a:lnSpc>
                <a:spcPct val="90000"/>
              </a:lnSpc>
              <a:spcBef>
                <a:spcPct val="0"/>
              </a:spcBef>
            </a:pPr>
            <a:r>
              <a:rPr lang="en-US" b="1">
                <a:latin typeface="Calibri" charset="0"/>
                <a:ea typeface="ＭＳ Ｐゴシック" charset="0"/>
                <a:cs typeface="ＭＳ Ｐゴシック" charset="0"/>
              </a:rPr>
              <a:t>OCULAR</a:t>
            </a:r>
            <a:r>
              <a:rPr lang="en-US" b="1" i="1">
                <a:latin typeface="Calibri" charset="0"/>
                <a:ea typeface="ＭＳ Ｐゴシック" charset="0"/>
                <a:cs typeface="ＭＳ Ｐゴシック" charset="0"/>
              </a:rPr>
              <a:t>Major•EctopialentisMinor (at least 2)•Flat cornea•Increased axial length of the globe•Hypoplasticiris OR hypoplasticciliarymuscle causing decreased miosis</a:t>
            </a:r>
          </a:p>
          <a:p>
            <a:pPr eaLnBrk="1" hangingPunct="1">
              <a:lnSpc>
                <a:spcPct val="90000"/>
              </a:lnSpc>
              <a:spcBef>
                <a:spcPct val="0"/>
              </a:spcBef>
            </a:pPr>
            <a:endParaRPr lang="en-US">
              <a:latin typeface="Calibri" charset="0"/>
              <a:ea typeface="ＭＳ Ｐゴシック" charset="0"/>
              <a:cs typeface="ＭＳ Ｐゴシック" charset="0"/>
            </a:endParaRPr>
          </a:p>
          <a:p>
            <a:pPr eaLnBrk="1" hangingPunct="1">
              <a:lnSpc>
                <a:spcPct val="90000"/>
              </a:lnSpc>
              <a:spcBef>
                <a:spcPct val="0"/>
              </a:spcBef>
            </a:pPr>
            <a:r>
              <a:rPr lang="en-US" b="1">
                <a:latin typeface="Calibri" charset="0"/>
                <a:ea typeface="ＭＳ Ｐゴシック" charset="0"/>
                <a:cs typeface="ＭＳ Ｐゴシック" charset="0"/>
              </a:rPr>
              <a:t>CARDIOVASCULAR</a:t>
            </a:r>
            <a:r>
              <a:rPr lang="en-US" b="1" i="1">
                <a:latin typeface="Calibri" charset="0"/>
                <a:ea typeface="ＭＳ Ｐゴシック" charset="0"/>
                <a:cs typeface="ＭＳ Ｐゴシック" charset="0"/>
              </a:rPr>
              <a:t>Major•Dilatation of the ascending aorta with or without ARand involving at least the sinuses of Valsalva•Dissection of the ascending aortaMinor•Mitralvalve prolapse with or without MR•Dilatation of the main PA, in the absence of valvularor peripheral PS below the age of 40 years•Mitralannular calcification below the age of 40 years•Dilatation or dissection of the descending thoracic or abdominalaorta below age of 50 years.</a:t>
            </a:r>
          </a:p>
          <a:p>
            <a:pPr eaLnBrk="1" hangingPunct="1">
              <a:lnSpc>
                <a:spcPct val="90000"/>
              </a:lnSpc>
              <a:spcBef>
                <a:spcPct val="0"/>
              </a:spcBef>
            </a:pPr>
            <a:endParaRPr lang="en-US" b="1" i="1">
              <a:latin typeface="Calibri" charset="0"/>
              <a:ea typeface="ＭＳ Ｐゴシック" charset="0"/>
              <a:cs typeface="ＭＳ Ｐゴシック" charset="0"/>
            </a:endParaRPr>
          </a:p>
          <a:p>
            <a:pPr eaLnBrk="1" hangingPunct="1">
              <a:lnSpc>
                <a:spcPct val="90000"/>
              </a:lnSpc>
              <a:spcBef>
                <a:spcPct val="0"/>
              </a:spcBef>
            </a:pPr>
            <a:endParaRPr lang="en-US" b="1" i="1">
              <a:latin typeface="Calibri" charset="0"/>
              <a:ea typeface="ＭＳ Ｐゴシック" charset="0"/>
              <a:cs typeface="ＭＳ Ｐゴシック" charset="0"/>
            </a:endParaRPr>
          </a:p>
          <a:p>
            <a:pPr eaLnBrk="1" hangingPunct="1">
              <a:lnSpc>
                <a:spcPct val="90000"/>
              </a:lnSpc>
              <a:spcBef>
                <a:spcPct val="0"/>
              </a:spcBef>
            </a:pPr>
            <a:endParaRPr lang="en-US">
              <a:latin typeface="Calibri" charset="0"/>
              <a:ea typeface="ＭＳ Ｐゴシック" charset="0"/>
              <a:cs typeface="ＭＳ Ｐゴシック"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C72423-8280-9141-BDED-4B63CA2DC871}" type="slidenum">
              <a:rPr lang="en-US" sz="1200">
                <a:latin typeface="Calibri" charset="0"/>
              </a:rPr>
              <a:pPr eaLnBrk="1" hangingPunct="1"/>
              <a:t>17</a:t>
            </a:fld>
            <a:endParaRPr lang="en-US" sz="120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immature ciliary body w hypoplasia of the muscular elements. The ciliary body lies just behind the </a:t>
            </a:r>
            <a:r>
              <a:rPr lang="en-US" b="1">
                <a:latin typeface="Calibri" charset="0"/>
                <a:ea typeface="ＭＳ Ｐゴシック" charset="0"/>
                <a:cs typeface="ＭＳ Ｐゴシック" charset="0"/>
                <a:hlinkClick r:id="rId3" action="ppaction://hlinkfile"/>
              </a:rPr>
              <a:t>iris</a:t>
            </a:r>
            <a:r>
              <a:rPr lang="en-US">
                <a:latin typeface="Calibri" charset="0"/>
                <a:ea typeface="ＭＳ Ｐゴシック" charset="0"/>
                <a:cs typeface="ＭＳ Ｐゴシック" charset="0"/>
              </a:rPr>
              <a:t>.  Attached to the ciliary body are tiny fiber "guy wires" called zonules . One function of the ciliary body is the production of </a:t>
            </a:r>
            <a:r>
              <a:rPr lang="en-US" b="1">
                <a:latin typeface="Calibri" charset="0"/>
                <a:ea typeface="ＭＳ Ｐゴシック" charset="0"/>
                <a:cs typeface="ＭＳ Ｐゴシック" charset="0"/>
                <a:hlinkClick r:id="rId4" action="ppaction://hlinkfile"/>
              </a:rPr>
              <a:t>aqueous humor</a:t>
            </a:r>
            <a:r>
              <a:rPr lang="en-US">
                <a:latin typeface="Calibri" charset="0"/>
                <a:ea typeface="ＭＳ Ｐゴシック" charset="0"/>
                <a:cs typeface="ＭＳ Ｐゴシック" charset="0"/>
              </a:rPr>
              <a:t>, the clear fluid that fills the front of the eye.  It also controls </a:t>
            </a:r>
            <a:r>
              <a:rPr lang="en-US" b="1">
                <a:latin typeface="Calibri" charset="0"/>
                <a:ea typeface="ＭＳ Ｐゴシック" charset="0"/>
                <a:cs typeface="ＭＳ Ｐゴシック" charset="0"/>
                <a:hlinkClick r:id="rId5"/>
              </a:rPr>
              <a:t>accommodation</a:t>
            </a:r>
            <a:r>
              <a:rPr lang="en-US">
                <a:latin typeface="Calibri" charset="0"/>
                <a:ea typeface="ＭＳ Ｐゴシック" charset="0"/>
                <a:cs typeface="ＭＳ Ｐゴシック" charset="0"/>
              </a:rPr>
              <a:t> by changing the shape of the crystalline lens.  When the ciliary body contracts, the zonules relax.  This allows the lens to thicken (miosis moves lens ant), increasing the eye's ability to focus up close.  When looking at a distant object, the ciliary body relaxes, causing the zonules to contract (mydriasis move lens post).  The lens becomes thinner, adjusting the eye's focus for distance vision.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Zonules:</a:t>
            </a:r>
          </a:p>
          <a:p>
            <a:pPr eaLnBrk="1" hangingPunct="1">
              <a:spcBef>
                <a:spcPct val="0"/>
              </a:spcBef>
            </a:pPr>
            <a:r>
              <a:rPr lang="en-US">
                <a:latin typeface="Calibri" charset="0"/>
                <a:ea typeface="ＭＳ Ｐゴシック" charset="0"/>
                <a:cs typeface="ＭＳ Ｐゴシック" charset="0"/>
              </a:rPr>
              <a:t>composed of highly oriented 10nm fibrils (microperiod of 10-12nm, macroperiod 45-55nm), aggregated into fibers and bundles (look like beads held together by multiple filaments)</a:t>
            </a:r>
          </a:p>
          <a:p>
            <a:pPr eaLnBrk="1" hangingPunct="1">
              <a:spcBef>
                <a:spcPct val="0"/>
              </a:spcBef>
            </a:pPr>
            <a:r>
              <a:rPr lang="en-US">
                <a:latin typeface="Calibri" charset="0"/>
                <a:ea typeface="ＭＳ Ｐゴシック" charset="0"/>
                <a:cs typeface="ＭＳ Ｐゴシック" charset="0"/>
              </a:rPr>
              <a:t>capable of stretching</a:t>
            </a:r>
          </a:p>
          <a:p>
            <a:pPr eaLnBrk="1" hangingPunct="1">
              <a:spcBef>
                <a:spcPct val="0"/>
              </a:spcBef>
            </a:pPr>
            <a:r>
              <a:rPr lang="en-US">
                <a:latin typeface="Calibri" charset="0"/>
                <a:ea typeface="ＭＳ Ｐゴシック" charset="0"/>
                <a:cs typeface="ＭＳ Ｐゴシック" charset="0"/>
              </a:rPr>
              <a:t>zonular fibers are made up of cysteine-rich glycoprotein, chief component fibrillin</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 </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E85FDA-30EC-B047-AFC8-5EC39F7BEBC8}" type="slidenum">
              <a:rPr lang="en-US" sz="1200">
                <a:latin typeface="Calibri" charset="0"/>
              </a:rPr>
              <a:pPr eaLnBrk="1" hangingPunct="1"/>
              <a:t>18</a:t>
            </a:fld>
            <a:endParaRPr lang="en-US" sz="1200">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22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Open angle glaucoma may also develop freq in childhood or adolescence. Assoc with congenital abnormalities of the AC angle, dense iris processes bridge the angle recess, inserting anterior to the scleral spur. This iris tissue may have concave configuration.  Can also have chronic form of glaucoma relating to an abnormal insertion of the ciliary musculature into the trabecular meshwork. Can have glaucoma with incompletely developed angle with prominent iris processes (mesodermanl remnants).</a:t>
            </a:r>
          </a:p>
          <a:p>
            <a:pPr eaLnBrk="1" hangingPunct="1">
              <a:spcBef>
                <a:spcPct val="0"/>
              </a:spcBef>
            </a:pPr>
            <a:endParaRPr lang="en-US">
              <a:latin typeface="Calibri" charset="0"/>
              <a:ea typeface="ＭＳ Ｐゴシック" charset="0"/>
              <a:cs typeface="ＭＳ Ｐゴシック" charset="0"/>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3BE23C-B911-6F45-AAFB-6EAF7CA2108F}" type="slidenum">
              <a:rPr lang="en-US" sz="1200">
                <a:latin typeface="Calibri" charset="0"/>
              </a:rPr>
              <a:pPr eaLnBrk="1" hangingPunct="1"/>
              <a:t>19</a:t>
            </a:fld>
            <a:endParaRPr lang="en-US" sz="120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42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Closed angle glaucoma developed from pupilary block after ant subluxation of the lens. Blocks trabecular meshwork and drainage of aq flow.</a:t>
            </a:r>
          </a:p>
        </p:txBody>
      </p:sp>
      <p:sp>
        <p:nvSpPr>
          <p:cNvPr id="54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BCC917-68F7-434D-865C-6B378D7ACBD0}" type="slidenum">
              <a:rPr lang="en-US" sz="1200">
                <a:latin typeface="Calibri" charset="0"/>
              </a:rPr>
              <a:pPr eaLnBrk="1" hangingPunct="1"/>
              <a:t>20</a:t>
            </a:fld>
            <a:endParaRPr lang="en-US" sz="1200">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Miotic pilocarpine. Can have lensectomy with PPV to prevent future RD</a:t>
            </a:r>
          </a:p>
          <a:p>
            <a:pPr eaLnBrk="1" hangingPunct="1">
              <a:spcBef>
                <a:spcPct val="0"/>
              </a:spcBef>
            </a:pPr>
            <a:r>
              <a:rPr lang="en-US">
                <a:latin typeface="Calibri" charset="0"/>
                <a:ea typeface="ＭＳ Ｐゴシック" charset="0"/>
                <a:cs typeface="ＭＳ Ｐゴシック" charset="0"/>
              </a:rPr>
              <a:t>In young patients post dislocation is usually benign bc a young lens is inert and will fall to the bottom of the eye, can then correct with glasses/CL. Can cause complications more when it is a mature cataract and leaks cortex, then needs to be removed. </a:t>
            </a:r>
          </a:p>
          <a:p>
            <a:pPr eaLnBrk="1" hangingPunct="1">
              <a:spcBef>
                <a:spcPct val="0"/>
              </a:spcBef>
            </a:pPr>
            <a:r>
              <a:rPr lang="en-US">
                <a:latin typeface="Calibri" charset="0"/>
                <a:ea typeface="ＭＳ Ｐゴシック" charset="0"/>
                <a:cs typeface="ＭＳ Ｐゴシック" charset="0"/>
              </a:rPr>
              <a:t>If lens dislocates completely and is out of optical axis (pupil), then put on + contact lenses to replace the approx +12 diopter power of the lens.</a:t>
            </a:r>
          </a:p>
          <a:p>
            <a:pPr eaLnBrk="1" hangingPunct="1">
              <a:spcBef>
                <a:spcPct val="0"/>
              </a:spcBef>
            </a:pPr>
            <a:r>
              <a:rPr lang="en-US">
                <a:latin typeface="Calibri" charset="0"/>
                <a:ea typeface="ＭＳ Ｐゴシック" charset="0"/>
                <a:cs typeface="ＭＳ Ｐゴシック" charset="0"/>
              </a:rPr>
              <a:t>If no glaucoma and small lens then miotics can prevent subluxation anteriorly.</a:t>
            </a:r>
          </a:p>
          <a:p>
            <a:pPr marL="0" lvl="1" eaLnBrk="1" hangingPunct="1">
              <a:spcBef>
                <a:spcPct val="0"/>
              </a:spcBef>
            </a:pPr>
            <a:r>
              <a:rPr lang="en-US">
                <a:latin typeface="Calibri" charset="0"/>
                <a:ea typeface="ＭＳ Ｐゴシック" charset="0"/>
              </a:rPr>
              <a:t>Surgical complications (bc weakened zonules and long axial length) less with more modern techniques but include: </a:t>
            </a:r>
            <a:r>
              <a:rPr lang="en-US" b="1">
                <a:latin typeface="Calibri" charset="0"/>
                <a:ea typeface="ＭＳ Ｐゴシック" charset="0"/>
              </a:rPr>
              <a:t>vitreous loss and complex RD, </a:t>
            </a:r>
            <a:r>
              <a:rPr lang="en-US">
                <a:latin typeface="Calibri" charset="0"/>
                <a:ea typeface="ＭＳ Ｐゴシック" charset="0"/>
              </a:rPr>
              <a:t>and vitreous incarceration in the wound, iris prolapse, corneal edema, postop hyphema, and persistent postop iritis.</a:t>
            </a:r>
          </a:p>
          <a:p>
            <a:pPr eaLnBrk="1" hangingPunct="1">
              <a:lnSpc>
                <a:spcPct val="90000"/>
              </a:lnSpc>
            </a:pPr>
            <a:r>
              <a:rPr lang="en-US" sz="1000">
                <a:latin typeface="Arial" charset="0"/>
                <a:ea typeface="ＭＳ Ｐゴシック" charset="0"/>
                <a:cs typeface="ＭＳ Ｐゴシック" charset="0"/>
              </a:rPr>
              <a:t>Posterior dislocation: may cause vitreous traction and leakage of lens proteins into vitreous</a:t>
            </a:r>
            <a:r>
              <a:rPr lang="en-US" sz="1000">
                <a:latin typeface="Arial" charset="0"/>
                <a:ea typeface="ＭＳ Ｐゴシック" charset="0"/>
                <a:cs typeface="ＭＳ Ｐゴシック" charset="0"/>
                <a:sym typeface="Wingdings" charset="0"/>
              </a:rPr>
              <a:t>chronic vitreitis and chorioretinal inflammation </a:t>
            </a:r>
          </a:p>
          <a:p>
            <a:pPr eaLnBrk="1" hangingPunct="1">
              <a:spcBef>
                <a:spcPct val="0"/>
              </a:spcBef>
            </a:pPr>
            <a:endParaRPr lang="en-US">
              <a:latin typeface="Calibri" charset="0"/>
              <a:ea typeface="ＭＳ Ｐゴシック" charset="0"/>
              <a:cs typeface="ＭＳ Ｐゴシック" charset="0"/>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2589F7-239D-364A-96DB-B46EA58FD52F}" type="slidenum">
              <a:rPr lang="en-US" sz="1200">
                <a:latin typeface="Calibri" charset="0"/>
              </a:rPr>
              <a:pPr eaLnBrk="1" hangingPunct="1"/>
              <a:t>22</a:t>
            </a:fld>
            <a:endParaRPr lang="en-US" sz="120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Lens subluxed inferonasally OU, high myopia is more than -6 D, or an axial length greater than 26.5mm. Pathologic myopia is more than -8D or axial length greater than 32.5mm</a:t>
            </a: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698C76-FF69-D943-A0A0-2122BE0889AE}" type="slidenum">
              <a:rPr lang="en-US" sz="1200">
                <a:latin typeface="Calibri" charset="0"/>
              </a:rPr>
              <a:pPr eaLnBrk="1" hangingPunct="1"/>
              <a:t>2</a:t>
            </a:fld>
            <a:endParaRPr lang="en-US"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Cionni ring </a:t>
            </a:r>
            <a:r>
              <a:rPr lang="en-US" sz="1100">
                <a:latin typeface="Arial" charset="0"/>
                <a:ea typeface="ＭＳ Ｐゴシック" charset="0"/>
                <a:cs typeface="ＭＳ Ｐゴシック" charset="0"/>
              </a:rPr>
              <a:t>for pts with generalized zonular degeneration (up to 180</a:t>
            </a:r>
            <a:r>
              <a:rPr lang="en-US" sz="1100" baseline="30000">
                <a:latin typeface="Arial" charset="0"/>
                <a:ea typeface="ＭＳ Ｐゴシック" charset="0"/>
                <a:cs typeface="ＭＳ Ｐゴシック" charset="0"/>
              </a:rPr>
              <a:t>0</a:t>
            </a:r>
            <a:r>
              <a:rPr lang="en-US" sz="1100">
                <a:latin typeface="Arial" charset="0"/>
                <a:ea typeface="ＭＳ Ｐゴシック" charset="0"/>
                <a:cs typeface="ＭＳ Ｐゴシック" charset="0"/>
              </a:rPr>
              <a:t> zonular dehiscence). Not enough zonular support to use CTR (up to 90</a:t>
            </a:r>
            <a:r>
              <a:rPr lang="en-US" sz="1100" baseline="30000">
                <a:latin typeface="Arial" charset="0"/>
                <a:ea typeface="ＭＳ Ｐゴシック" charset="0"/>
                <a:cs typeface="ＭＳ Ｐゴシック" charset="0"/>
              </a:rPr>
              <a:t>0</a:t>
            </a:r>
            <a:r>
              <a:rPr lang="en-US" sz="1100">
                <a:latin typeface="Arial" charset="0"/>
                <a:ea typeface="ＭＳ Ｐゴシック" charset="0"/>
                <a:cs typeface="ＭＳ Ｐゴシック" charset="0"/>
              </a:rPr>
              <a:t> zonular dehiscence).</a:t>
            </a:r>
          </a:p>
          <a:p>
            <a:pPr eaLnBrk="1" hangingPunct="1">
              <a:spcBef>
                <a:spcPct val="0"/>
              </a:spcBef>
            </a:pPr>
            <a:r>
              <a:rPr lang="en-US">
                <a:latin typeface="Calibri" charset="0"/>
                <a:ea typeface="ＭＳ Ｐゴシック" charset="0"/>
                <a:cs typeface="ＭＳ Ｐゴシック" charset="0"/>
              </a:rPr>
              <a:t>Ring remains centered after YAG. Can see post capsule tear and vitreous in ant chamber during surgery. Variations on when implant Cionni ring, do it before lens is out for better support during phaco or do it after lens is out for easier insertion but more technically difficult surgery. Before Cionni surgeons sometimes put sutures in CTR but this disrupted the capsular bag.</a:t>
            </a: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16F76D-6019-4445-BB6B-0544EAFEC711}" type="slidenum">
              <a:rPr lang="en-US" sz="1200">
                <a:latin typeface="Calibri" charset="0"/>
              </a:rPr>
              <a:pPr eaLnBrk="1" hangingPunct="1"/>
              <a:t>23</a:t>
            </a:fld>
            <a:endParaRPr lang="en-US" sz="1200">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smtClean="0">
                <a:ea typeface="+mn-ea"/>
                <a:cs typeface="+mn-cs"/>
              </a:rPr>
              <a:t>Capsular tension ring, modified CTR (Cionni ring), see hooks for scleral fixation.</a:t>
            </a:r>
          </a:p>
          <a:p>
            <a:pPr marL="228600" indent="-228600" eaLnBrk="1" fontAlgn="auto" hangingPunct="1">
              <a:spcBef>
                <a:spcPts val="0"/>
              </a:spcBef>
              <a:spcAft>
                <a:spcPts val="0"/>
              </a:spcAft>
              <a:buFontTx/>
              <a:buAutoNum type="arabicPeriod"/>
              <a:defRPr/>
            </a:pPr>
            <a:r>
              <a:rPr lang="en-US" dirty="0" smtClean="0">
                <a:ea typeface="+mn-ea"/>
                <a:cs typeface="+mn-cs"/>
              </a:rPr>
              <a:t>The lens is stabilized by introducing disposable iris retractor through 1mm incision at the center of the dialysis, engaging the capsulorhexis edge.</a:t>
            </a:r>
          </a:p>
          <a:p>
            <a:pPr marL="228600" indent="-228600" eaLnBrk="1" fontAlgn="auto" hangingPunct="1">
              <a:spcBef>
                <a:spcPts val="0"/>
              </a:spcBef>
              <a:spcAft>
                <a:spcPts val="0"/>
              </a:spcAft>
              <a:buFontTx/>
              <a:buAutoNum type="arabicPeriod"/>
              <a:defRPr/>
            </a:pPr>
            <a:r>
              <a:rPr lang="en-US" dirty="0" smtClean="0">
                <a:ea typeface="+mn-ea"/>
                <a:cs typeface="+mn-cs"/>
              </a:rPr>
              <a:t>The MCTR is placed through the main incision and in the capsular bag with a dull tying forceps</a:t>
            </a: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8D6A995-9805-BE4D-B4E4-054FC50BC919}" type="slidenum">
              <a:rPr lang="en-US" sz="1200">
                <a:latin typeface="Calibri" charset="0"/>
              </a:rPr>
              <a:pPr eaLnBrk="1" hangingPunct="1"/>
              <a:t>24</a:t>
            </a:fld>
            <a:endParaRPr lang="en-US" sz="1200">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3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3. A scleral flap is created, and Two needles pass through main incision and out through the cilliary sulcus and scleral wall, exit beneath the scleral flap 2mm post to the limbus and 2mm apart from each other</a:t>
            </a:r>
          </a:p>
          <a:p>
            <a:pPr eaLnBrk="1" hangingPunct="1">
              <a:spcBef>
                <a:spcPct val="0"/>
              </a:spcBef>
            </a:pPr>
            <a:r>
              <a:rPr lang="en-US">
                <a:latin typeface="Calibri" charset="0"/>
                <a:ea typeface="ＭＳ Ｐゴシック" charset="0"/>
                <a:cs typeface="ＭＳ Ｐゴシック" charset="0"/>
              </a:rPr>
              <a:t>4. To center and stabilize the capsular bag the sutures are tightened and tied.</a:t>
            </a:r>
          </a:p>
          <a:p>
            <a:pPr eaLnBrk="1" hangingPunct="1">
              <a:spcBef>
                <a:spcPct val="0"/>
              </a:spcBef>
            </a:pPr>
            <a:r>
              <a:rPr lang="en-US">
                <a:latin typeface="Calibri" charset="0"/>
                <a:ea typeface="ＭＳ Ｐゴシック" charset="0"/>
                <a:cs typeface="ＭＳ Ｐゴシック" charset="0"/>
              </a:rPr>
              <a:t>5. After capsular bag is reinflated with Provisc, the PCIOL is placed in bag and optic is well centered and posterior to elbow of the cionni ring fixation hook</a:t>
            </a:r>
          </a:p>
          <a:p>
            <a:pPr eaLnBrk="1" hangingPunct="1">
              <a:spcBef>
                <a:spcPct val="0"/>
              </a:spcBef>
            </a:pPr>
            <a:r>
              <a:rPr lang="en-US">
                <a:latin typeface="Calibri" charset="0"/>
                <a:ea typeface="ＭＳ Ｐゴシック" charset="0"/>
                <a:cs typeface="ＭＳ Ｐゴシック" charset="0"/>
              </a:rPr>
              <a:t>6. After the conjunctiva is reapproximated over the scleral flap, the incisions are hydrated, scleral pressure is applied at the posterior lip to ensure the incisions are stable.</a:t>
            </a:r>
          </a:p>
          <a:p>
            <a:pPr eaLnBrk="1" hangingPunct="1">
              <a:spcBef>
                <a:spcPct val="0"/>
              </a:spcBef>
            </a:pPr>
            <a:endParaRPr lang="en-US">
              <a:latin typeface="Calibri" charset="0"/>
              <a:ea typeface="ＭＳ Ｐゴシック" charset="0"/>
              <a:cs typeface="ＭＳ Ｐゴシック" charset="0"/>
            </a:endParaRPr>
          </a:p>
        </p:txBody>
      </p:sp>
      <p:sp>
        <p:nvSpPr>
          <p:cNvPr id="63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E62651-5F81-9E4F-B3CD-B3313B352706}" type="slidenum">
              <a:rPr lang="en-US" sz="1200">
                <a:latin typeface="Calibri" charset="0"/>
              </a:rPr>
              <a:pPr eaLnBrk="1" hangingPunct="1"/>
              <a:t>25</a:t>
            </a:fld>
            <a:endParaRPr lang="en-US" sz="1200">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Freq episodes of </a:t>
            </a:r>
            <a:r>
              <a:rPr lang="en-US" b="1">
                <a:latin typeface="Calibri" charset="0"/>
                <a:ea typeface="ＭＳ Ｐゴシック" charset="0"/>
                <a:cs typeface="ＭＳ Ｐゴシック" charset="0"/>
              </a:rPr>
              <a:t>pupillary block</a:t>
            </a:r>
            <a:r>
              <a:rPr lang="en-US">
                <a:latin typeface="Calibri" charset="0"/>
                <a:ea typeface="ＭＳ Ｐゴシック" charset="0"/>
                <a:cs typeface="ＭＳ Ｐゴシック" charset="0"/>
              </a:rPr>
              <a:t>  causing angle closure glaucoma bc lens is small and comes forward to occlude pupil (relief of block by mydriatics (cycloplegic agent pulls lens posteriorly by relaxing ciliary body and contracting zonules makes lens thinner, but requires residual zonular function to work, scopolamine .25% tid, or atropine 1% bid) or laser iridotomy, and worsening by miotics (lens moves anteriorly)</a:t>
            </a:r>
            <a:r>
              <a:rPr lang="en-US">
                <a:latin typeface="Calibri" charset="0"/>
                <a:ea typeface="ＭＳ Ｐゴシック" charset="0"/>
                <a:cs typeface="ＭＳ Ｐゴシック" charset="0"/>
                <a:sym typeface="Wingdings" charset="0"/>
              </a:rPr>
              <a:t></a:t>
            </a:r>
            <a:r>
              <a:rPr lang="en-US">
                <a:latin typeface="Calibri" charset="0"/>
                <a:ea typeface="ＭＳ Ｐゴシック" charset="0"/>
                <a:cs typeface="ＭＳ Ｐゴシック" charset="0"/>
              </a:rPr>
              <a:t> term </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inverse juvenile glaucoma). </a:t>
            </a:r>
          </a:p>
          <a:p>
            <a:pPr marL="0" lvl="1" eaLnBrk="1" hangingPunct="1">
              <a:spcBef>
                <a:spcPct val="0"/>
              </a:spcBef>
            </a:pPr>
            <a:r>
              <a:rPr lang="en-US">
                <a:latin typeface="Calibri" charset="0"/>
                <a:ea typeface="ＭＳ Ｐゴシック" charset="0"/>
              </a:rPr>
              <a:t>goniotomy (An opening is made in the </a:t>
            </a:r>
            <a:r>
              <a:rPr lang="en-US">
                <a:latin typeface="Calibri" charset="0"/>
                <a:ea typeface="ＭＳ Ｐゴシック" charset="0"/>
                <a:hlinkClick r:id="rId3"/>
              </a:rPr>
              <a:t>trabecular meshwork</a:t>
            </a:r>
            <a:r>
              <a:rPr lang="en-US">
                <a:latin typeface="Calibri" charset="0"/>
                <a:ea typeface="ＭＳ Ｐゴシック" charset="0"/>
              </a:rPr>
              <a:t>, the group of tiny canals located in the drainage angle, where fluid leaves the eye. The new opening provides a way for fluid to flow out of the eye. Goniotomy is a surgery for children only. Maybe put in drain) or trabeculotomy (Surgical opening of the canal of Schlemm to treat glaucoma. Kids only) in infancy, older kids should be medically managed first.</a:t>
            </a:r>
          </a:p>
          <a:p>
            <a:pPr marL="0" lvl="1" eaLnBrk="1" hangingPunct="1">
              <a:spcBef>
                <a:spcPct val="0"/>
              </a:spcBef>
            </a:pPr>
            <a:r>
              <a:rPr lang="en-US">
                <a:latin typeface="Calibri" charset="0"/>
                <a:ea typeface="ＭＳ Ｐゴシック" charset="0"/>
              </a:rPr>
              <a:t>PI is for angle closure, creates opening btwn post and ant chamber for drainage, may need more than one laser iridotomy to find place where vitreous is not adherent to posterior iris, it is less likely to become blocked if over an area of intact zonules</a:t>
            </a:r>
          </a:p>
          <a:p>
            <a:pPr eaLnBrk="1" hangingPunct="1">
              <a:spcBef>
                <a:spcPct val="0"/>
              </a:spcBef>
            </a:pPr>
            <a:r>
              <a:rPr lang="en-US">
                <a:latin typeface="Calibri" charset="0"/>
                <a:ea typeface="ＭＳ Ｐゴシック" charset="0"/>
                <a:cs typeface="ＭＳ Ｐゴシック" charset="0"/>
              </a:rPr>
              <a:t>surgical iridectomy (</a:t>
            </a:r>
            <a:r>
              <a:rPr lang="en-US">
                <a:latin typeface="Calibri" charset="0"/>
                <a:ea typeface="ＭＳ Ｐゴシック" charset="0"/>
                <a:cs typeface="ＭＳ Ｐゴシック" charset="0"/>
                <a:hlinkClick r:id="rId4"/>
              </a:rPr>
              <a:t>surgical</a:t>
            </a:r>
            <a:r>
              <a:rPr lang="en-US">
                <a:latin typeface="Calibri" charset="0"/>
                <a:ea typeface="ＭＳ Ｐゴシック" charset="0"/>
                <a:cs typeface="ＭＳ Ｐゴシック" charset="0"/>
              </a:rPr>
              <a:t> removal of part of the </a:t>
            </a:r>
            <a:r>
              <a:rPr lang="en-US">
                <a:latin typeface="Calibri" charset="0"/>
                <a:ea typeface="ＭＳ Ｐゴシック" charset="0"/>
                <a:cs typeface="ＭＳ Ｐゴシック" charset="0"/>
                <a:hlinkClick r:id="rId5"/>
              </a:rPr>
              <a:t>iris</a:t>
            </a:r>
            <a:r>
              <a:rPr lang="en-US">
                <a:latin typeface="Calibri" charset="0"/>
                <a:ea typeface="ＭＳ Ｐゴシック" charset="0"/>
                <a:cs typeface="ＭＳ Ｐゴシック" charset="0"/>
              </a:rPr>
              <a:t>)</a:t>
            </a:r>
          </a:p>
          <a:p>
            <a:pPr marL="0" lvl="1" eaLnBrk="1" hangingPunct="1">
              <a:spcBef>
                <a:spcPct val="0"/>
              </a:spcBef>
            </a:pPr>
            <a:endParaRPr lang="en-US">
              <a:latin typeface="Calibri" charset="0"/>
              <a:ea typeface="ＭＳ Ｐゴシック" charset="0"/>
            </a:endParaRPr>
          </a:p>
          <a:p>
            <a:pPr marL="0" lvl="1" eaLnBrk="1" hangingPunct="1">
              <a:spcBef>
                <a:spcPct val="0"/>
              </a:spcBef>
            </a:pPr>
            <a:endParaRPr lang="en-US">
              <a:latin typeface="Calibri" charset="0"/>
              <a:ea typeface="ＭＳ Ｐゴシック" charset="0"/>
            </a:endParaRPr>
          </a:p>
          <a:p>
            <a:pPr eaLnBrk="1" hangingPunct="1">
              <a:spcBef>
                <a:spcPct val="0"/>
              </a:spcBef>
            </a:pPr>
            <a:endParaRPr lang="en-US">
              <a:latin typeface="Calibri" charset="0"/>
              <a:ea typeface="ＭＳ Ｐゴシック" charset="0"/>
              <a:cs typeface="ＭＳ Ｐゴシック" charset="0"/>
            </a:endParaRP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FC8D2C-BC6E-F345-91F6-6D6DAB83012C}" type="slidenum">
              <a:rPr lang="en-US" sz="1200">
                <a:latin typeface="Calibri" charset="0"/>
              </a:rPr>
              <a:pPr eaLnBrk="1" hangingPunct="1"/>
              <a:t>26</a:t>
            </a:fld>
            <a:endParaRPr lang="en-US" sz="1200">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7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Adults can be seen annually or biannually </a:t>
            </a:r>
          </a:p>
          <a:p>
            <a:pPr eaLnBrk="1" hangingPunct="1">
              <a:spcBef>
                <a:spcPct val="0"/>
              </a:spcBef>
            </a:pPr>
            <a:r>
              <a:rPr lang="en-US">
                <a:latin typeface="Calibri" charset="0"/>
                <a:ea typeface="ＭＳ Ｐゴシック" charset="0"/>
                <a:cs typeface="ＭＳ Ｐゴシック" charset="0"/>
              </a:rPr>
              <a:t>Most common inherited cause of lens dislocation/subluxation</a:t>
            </a:r>
          </a:p>
          <a:p>
            <a:pPr eaLnBrk="1" hangingPunct="1">
              <a:spcBef>
                <a:spcPct val="0"/>
              </a:spcBef>
            </a:pPr>
            <a:r>
              <a:rPr lang="en-US">
                <a:latin typeface="Calibri" charset="0"/>
                <a:ea typeface="ＭＳ Ｐゴシック" charset="0"/>
                <a:cs typeface="ＭＳ Ｐゴシック" charset="0"/>
              </a:rPr>
              <a:t>Marfans pts often die from CV complications (aortic aneurysm/dissection), therefore must be worked up and followed closely</a:t>
            </a:r>
          </a:p>
        </p:txBody>
      </p:sp>
      <p:sp>
        <p:nvSpPr>
          <p:cNvPr id="67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95DD87-E957-7748-932C-F48FA41362D1}" type="slidenum">
              <a:rPr lang="en-US" sz="1200">
                <a:latin typeface="Calibri" charset="0"/>
              </a:rPr>
              <a:pPr eaLnBrk="1" hangingPunct="1"/>
              <a:t>27</a:t>
            </a:fld>
            <a:endParaRPr lang="en-US" sz="1200">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9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Ant</a:t>
            </a:r>
            <a:r>
              <a:rPr lang="en-US">
                <a:latin typeface="Calibri" charset="0"/>
                <a:ea typeface="ＭＳ Ｐゴシック" charset="0"/>
                <a:cs typeface="ＭＳ Ｐゴシック" charset="0"/>
                <a:sym typeface="Wingdings" charset="0"/>
              </a:rPr>
              <a:t>CAG, post w cataract leakageuveitis/vitreitis, chronic inflamm</a:t>
            </a: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If lens dislocates completely and is out of optical axis (pupil), then put on + contact lenses to replace the approx +12 diopter power of the lens.</a:t>
            </a:r>
          </a:p>
          <a:p>
            <a:pPr eaLnBrk="1" hangingPunct="1">
              <a:spcBef>
                <a:spcPct val="0"/>
              </a:spcBef>
            </a:pPr>
            <a:endParaRPr lang="en-US">
              <a:latin typeface="Calibri" charset="0"/>
              <a:ea typeface="ＭＳ Ｐゴシック" charset="0"/>
              <a:cs typeface="ＭＳ Ｐゴシック" charset="0"/>
            </a:endParaRPr>
          </a:p>
        </p:txBody>
      </p:sp>
      <p:sp>
        <p:nvSpPr>
          <p:cNvPr id="69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971094-11C1-2142-93AF-767A5B64BB17}" type="slidenum">
              <a:rPr lang="en-US" sz="1200">
                <a:latin typeface="Calibri" charset="0"/>
              </a:rPr>
              <a:pPr eaLnBrk="1" hangingPunct="1"/>
              <a:t>28</a:t>
            </a:fld>
            <a:endParaRPr lang="en-US" sz="1200">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Pts do not always read textbooks!</a:t>
            </a:r>
          </a:p>
          <a:p>
            <a:pPr eaLnBrk="1" hangingPunct="1">
              <a:spcBef>
                <a:spcPct val="0"/>
              </a:spcBef>
            </a:pPr>
            <a:r>
              <a:rPr lang="en-US">
                <a:latin typeface="Calibri" charset="0"/>
                <a:ea typeface="ＭＳ Ｐゴシック" charset="0"/>
                <a:cs typeface="ＭＳ Ｐゴシック" charset="0"/>
              </a:rPr>
              <a:t>Pt was inf nasal</a:t>
            </a:r>
          </a:p>
          <a:p>
            <a:pPr eaLnBrk="1" hangingPunct="1">
              <a:spcBef>
                <a:spcPct val="0"/>
              </a:spcBef>
            </a:pPr>
            <a:r>
              <a:rPr lang="en-US">
                <a:latin typeface="Calibri" charset="0"/>
                <a:ea typeface="ＭＳ Ｐゴシック" charset="0"/>
                <a:cs typeface="ＭＳ Ｐゴシック" charset="0"/>
              </a:rPr>
              <a:t>Father dislocated </a:t>
            </a: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F63BB3-235C-F04E-A08F-0D88F82207B6}" type="slidenum">
              <a:rPr lang="en-US" sz="1200">
                <a:latin typeface="Calibri" charset="0"/>
              </a:rPr>
              <a:pPr eaLnBrk="1" hangingPunct="1"/>
              <a:t>29</a:t>
            </a:fld>
            <a:endParaRPr lang="en-US" sz="1200">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3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OS is better eye so better potential for improved vision (RET so presumed OD is amblyopic)</a:t>
            </a:r>
          </a:p>
        </p:txBody>
      </p:sp>
      <p:sp>
        <p:nvSpPr>
          <p:cNvPr id="73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841555E-BB81-254B-8B33-93AFCA0C78CC}" type="slidenum">
              <a:rPr lang="en-US" sz="1200">
                <a:latin typeface="Calibri" charset="0"/>
              </a:rPr>
              <a:pPr eaLnBrk="1" hangingPunct="1"/>
              <a:t>30</a:t>
            </a:fld>
            <a:endParaRPr lang="en-US" sz="1200">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a typeface="ＭＳ Ｐゴシック" charset="0"/>
              <a:cs typeface="ＭＳ Ｐゴシック" charset="0"/>
            </a:endParaRPr>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831B5A-064B-4744-B5A5-F8D29B0E6317}" type="slidenum">
              <a:rPr lang="en-US" sz="1200">
                <a:latin typeface="Calibri" charset="0"/>
              </a:rPr>
              <a:pPr eaLnBrk="1" hangingPunct="1"/>
              <a:t>31</a:t>
            </a:fld>
            <a:endParaRPr lang="en-US" sz="1200">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782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ea typeface="ＭＳ Ｐゴシック" charset="0"/>
                <a:cs typeface="ＭＳ Ｐゴシック" charset="0"/>
              </a:rPr>
              <a:t>Traumatic cataract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Legal driving: 20/50 in one eye for daytime restricted. Better than 20/50 in one eye for unrestricted. At (distance) esotropia of 10 diopters (of prism to correct it) </a:t>
            </a:r>
            <a:r>
              <a:rPr lang="en-US">
                <a:latin typeface="Calibri" charset="0"/>
                <a:ea typeface="ＭＳ Ｐゴシック" charset="0"/>
                <a:cs typeface="ＭＳ Ｐゴシック" charset="0"/>
                <a:sym typeface="Wingdings" charset="0"/>
              </a:rPr>
              <a:t> possibly minimal amblypia of the R eye. Lens subluxation inferonasally OU.</a:t>
            </a:r>
            <a:endParaRPr lang="en-US">
              <a:latin typeface="Calibri" charset="0"/>
              <a:ea typeface="ＭＳ Ｐゴシック" charset="0"/>
              <a:cs typeface="ＭＳ Ｐゴシック"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4B3082-5D6D-C44E-ADAB-569037EBF751}" type="slidenum">
              <a:rPr lang="en-US" sz="1200">
                <a:latin typeface="Calibri" charset="0"/>
              </a:rPr>
              <a:pPr eaLnBrk="1" hangingPunct="1"/>
              <a:t>3</a:t>
            </a:fld>
            <a:endParaRPr lang="en-US"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9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1:60,000 in Ireland</a:t>
            </a:r>
          </a:p>
          <a:p>
            <a:pPr eaLnBrk="1" hangingPunct="1">
              <a:spcBef>
                <a:spcPct val="0"/>
              </a:spcBef>
            </a:pPr>
            <a:r>
              <a:rPr lang="en-US">
                <a:latin typeface="Calibri" charset="0"/>
                <a:ea typeface="ＭＳ Ｐゴシック" charset="0"/>
                <a:cs typeface="ＭＳ Ｐゴシック" charset="0"/>
              </a:rPr>
              <a:t>virtual absence of cystathionin Beta-synthetase (enzyme catalyzes conversion of homocysteine to cystathionine) </a:t>
            </a:r>
          </a:p>
          <a:p>
            <a:pPr lvl="1" eaLnBrk="1" hangingPunct="1">
              <a:spcBef>
                <a:spcPct val="0"/>
              </a:spcBef>
            </a:pPr>
            <a:r>
              <a:rPr lang="en-US">
                <a:latin typeface="Calibri" charset="0"/>
                <a:ea typeface="ＭＳ Ｐゴシック" charset="0"/>
              </a:rPr>
              <a:t>two forms: one is responsive to pyridoxine (vit B6), precursor of coenzyme for cystathionine beta synthetase</a:t>
            </a:r>
          </a:p>
          <a:p>
            <a:pPr lvl="1" eaLnBrk="1" hangingPunct="1">
              <a:spcBef>
                <a:spcPct val="0"/>
              </a:spcBef>
            </a:pPr>
            <a:r>
              <a:rPr lang="en-US">
                <a:latin typeface="Calibri" charset="0"/>
                <a:ea typeface="ＭＳ Ｐゴシック" charset="0"/>
              </a:rPr>
              <a:t>Responsive type: decreased binding to coenzyme</a:t>
            </a:r>
          </a:p>
          <a:p>
            <a:pPr eaLnBrk="1" hangingPunct="1">
              <a:spcBef>
                <a:spcPct val="0"/>
              </a:spcBef>
            </a:pPr>
            <a:r>
              <a:rPr lang="en-US">
                <a:latin typeface="Calibri" charset="0"/>
                <a:ea typeface="ＭＳ Ｐゴシック" charset="0"/>
                <a:cs typeface="ＭＳ Ｐゴシック" charset="0"/>
              </a:rPr>
              <a:t>level of methionine, homocystine, and homocysteine are elevated in serum, with increase urinary excretion</a:t>
            </a:r>
          </a:p>
          <a:p>
            <a:pPr eaLnBrk="1" hangingPunct="1">
              <a:spcBef>
                <a:spcPct val="0"/>
              </a:spcBef>
            </a:pPr>
            <a:r>
              <a:rPr lang="en-US">
                <a:latin typeface="Calibri" charset="0"/>
                <a:ea typeface="ＭＳ Ｐゴシック" charset="0"/>
                <a:cs typeface="ＭＳ Ｐゴシック" charset="0"/>
              </a:rPr>
              <a:t>progressive zonular degeneration results in lens dislocation in about 90% of pts. </a:t>
            </a:r>
            <a:r>
              <a:rPr lang="en-US" sz="1000">
                <a:latin typeface="Arial" charset="0"/>
                <a:ea typeface="ＭＳ Ｐゴシック" charset="0"/>
                <a:cs typeface="ＭＳ Ｐゴシック" charset="0"/>
              </a:rPr>
              <a:t>ectopia lentis (90% pts by third decade, not congenital), RD. Dislocation: 30% in infancy, 80% by 15yo.</a:t>
            </a:r>
          </a:p>
          <a:p>
            <a:pPr eaLnBrk="1" hangingPunct="1">
              <a:spcBef>
                <a:spcPct val="0"/>
              </a:spcBef>
            </a:pPr>
            <a:r>
              <a:rPr lang="en-US">
                <a:latin typeface="Calibri" charset="0"/>
                <a:ea typeface="ＭＳ Ｐゴシック" charset="0"/>
                <a:cs typeface="ＭＳ Ｐゴシック" charset="0"/>
              </a:rPr>
              <a:t>Anterior subluxation/dislocation can lead to pupillary-block glaucoma. </a:t>
            </a:r>
            <a:r>
              <a:rPr lang="en-US" b="1">
                <a:latin typeface="Calibri" charset="0"/>
                <a:ea typeface="ＭＳ Ｐゴシック" charset="0"/>
                <a:cs typeface="ＭＳ Ｐゴシック" charset="0"/>
              </a:rPr>
              <a:t>Tx:</a:t>
            </a:r>
            <a:r>
              <a:rPr lang="en-US">
                <a:latin typeface="Calibri" charset="0"/>
                <a:ea typeface="ＭＳ Ｐゴシック" charset="0"/>
                <a:cs typeface="ＭＳ Ｐゴシック" charset="0"/>
              </a:rPr>
              <a:t> dilation of pupil, peripheral irdectomy, and lens extraction if in AC.</a:t>
            </a:r>
          </a:p>
          <a:p>
            <a:pPr eaLnBrk="1" hangingPunct="1">
              <a:spcBef>
                <a:spcPct val="0"/>
              </a:spcBef>
            </a:pPr>
            <a:r>
              <a:rPr lang="en-US">
                <a:latin typeface="Calibri" charset="0"/>
                <a:ea typeface="ＭＳ Ｐゴシック" charset="0"/>
                <a:cs typeface="ＭＳ Ｐゴシック" charset="0"/>
              </a:rPr>
              <a:t>Findings (healthy at birth but develop): fair skin, lightly pigmented (blond hair, blue eyes), malar flush, pale coarse hair, poor peripheral circulation, 50% incidence of MR, often marfanoid habitus (arachnodactyly, pectus abnl), osteoporosis, seizures, increased incidence of thromboembolic events (a and V) esp with anesthesia</a:t>
            </a:r>
          </a:p>
          <a:p>
            <a:pPr eaLnBrk="1" hangingPunct="1">
              <a:spcBef>
                <a:spcPct val="0"/>
              </a:spcBef>
            </a:pPr>
            <a:endParaRPr lang="en-US">
              <a:latin typeface="Calibri" charset="0"/>
              <a:ea typeface="ＭＳ Ｐゴシック" charset="0"/>
              <a:cs typeface="ＭＳ Ｐゴシック" charset="0"/>
            </a:endParaRPr>
          </a:p>
        </p:txBody>
      </p:sp>
      <p:sp>
        <p:nvSpPr>
          <p:cNvPr id="79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356E41-E3C6-6847-AAE3-047024828153}" type="slidenum">
              <a:rPr lang="en-US" sz="1200">
                <a:latin typeface="Calibri" charset="0"/>
              </a:rPr>
              <a:pPr eaLnBrk="1" hangingPunct="1"/>
              <a:t>33</a:t>
            </a:fld>
            <a:endParaRPr lang="en-US" sz="1200">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19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deficiency of cystathionine Beta-synthetase may decrease availability of cysteine for incorporation into the high cysteine-containing zonular fibers</a:t>
            </a:r>
            <a:r>
              <a:rPr lang="en-US">
                <a:latin typeface="Calibri" charset="0"/>
                <a:ea typeface="ＭＳ Ｐゴシック" charset="0"/>
                <a:cs typeface="ＭＳ Ｐゴシック" charset="0"/>
                <a:sym typeface="Wingdings" charset="0"/>
              </a:rPr>
              <a:t></a:t>
            </a:r>
            <a:r>
              <a:rPr lang="en-US">
                <a:latin typeface="Calibri" charset="0"/>
                <a:ea typeface="ＭＳ Ｐゴシック" charset="0"/>
                <a:cs typeface="ＭＳ Ｐゴシック" charset="0"/>
              </a:rPr>
              <a:t>reduced sulfhydryl cross-links and fragmentation (implies that zonular integrity necessitates continual renewal). </a:t>
            </a:r>
          </a:p>
          <a:p>
            <a:pPr lvl="1" eaLnBrk="1" hangingPunct="1">
              <a:spcBef>
                <a:spcPct val="0"/>
              </a:spcBef>
            </a:pPr>
            <a:r>
              <a:rPr lang="en-US" b="1">
                <a:latin typeface="Calibri" charset="0"/>
                <a:ea typeface="ＭＳ Ｐゴシック" charset="0"/>
              </a:rPr>
              <a:t>Defic of cysteine disturbs normal zonular development</a:t>
            </a:r>
            <a:r>
              <a:rPr lang="en-US">
                <a:latin typeface="Calibri" charset="0"/>
                <a:ea typeface="ＭＳ Ｐゴシック" charset="0"/>
              </a:rPr>
              <a:t> (affected fibers tend to be brittle and easily disrupted)</a:t>
            </a:r>
          </a:p>
          <a:p>
            <a:pPr eaLnBrk="1" hangingPunct="1">
              <a:spcBef>
                <a:spcPct val="0"/>
              </a:spcBef>
            </a:pPr>
            <a:r>
              <a:rPr lang="en-US">
                <a:latin typeface="Calibri" charset="0"/>
                <a:ea typeface="ＭＳ Ｐゴシック" charset="0"/>
                <a:cs typeface="ＭＳ Ｐゴシック" charset="0"/>
              </a:rPr>
              <a:t>Progressive dz, zonules rupture in midstream, forming </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fringe</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 of broken fibers around lens</a:t>
            </a:r>
          </a:p>
          <a:p>
            <a:pPr eaLnBrk="1" hangingPunct="1">
              <a:spcBef>
                <a:spcPct val="0"/>
              </a:spcBef>
            </a:pPr>
            <a:r>
              <a:rPr lang="en-US" b="1">
                <a:latin typeface="Calibri" charset="0"/>
                <a:ea typeface="ＭＳ Ｐゴシック" charset="0"/>
                <a:cs typeface="ＭＳ Ｐゴシック" charset="0"/>
              </a:rPr>
              <a:t>Lens:</a:t>
            </a:r>
            <a:r>
              <a:rPr lang="en-US">
                <a:latin typeface="Calibri" charset="0"/>
                <a:ea typeface="ＭＳ Ｐゴシック" charset="0"/>
                <a:cs typeface="ＭＳ Ｐゴシック" charset="0"/>
              </a:rPr>
              <a:t> spherophakic, crenated (scalloped) border, </a:t>
            </a:r>
            <a:r>
              <a:rPr lang="en-US" b="1">
                <a:latin typeface="Calibri" charset="0"/>
                <a:ea typeface="ＭＳ Ｐゴシック" charset="0"/>
                <a:cs typeface="ＭＳ Ｐゴシック" charset="0"/>
              </a:rPr>
              <a:t>dislocate into the </a:t>
            </a:r>
            <a:r>
              <a:rPr lang="en-US">
                <a:latin typeface="Calibri" charset="0"/>
                <a:ea typeface="ＭＳ Ｐゴシック" charset="0"/>
                <a:cs typeface="ＭＳ Ｐゴシック" charset="0"/>
              </a:rPr>
              <a:t>anterior chamber, occlude pupil and cause glaucoma</a:t>
            </a:r>
          </a:p>
          <a:p>
            <a:pPr eaLnBrk="1" hangingPunct="1">
              <a:spcBef>
                <a:spcPct val="0"/>
              </a:spcBef>
            </a:pPr>
            <a:r>
              <a:rPr lang="en-US">
                <a:latin typeface="Calibri" charset="0"/>
                <a:ea typeface="ＭＳ Ｐゴシック" charset="0"/>
                <a:cs typeface="ＭＳ Ｐゴシック" charset="0"/>
              </a:rPr>
              <a:t>Elongated globe, RD frequent (esp after len surgery)</a:t>
            </a:r>
          </a:p>
          <a:p>
            <a:pPr eaLnBrk="1" hangingPunct="1">
              <a:spcBef>
                <a:spcPct val="0"/>
              </a:spcBef>
            </a:pPr>
            <a:r>
              <a:rPr lang="en-US" b="1">
                <a:latin typeface="Calibri" charset="0"/>
                <a:ea typeface="ＭＳ Ｐゴシック" charset="0"/>
                <a:cs typeface="ＭＳ Ｐゴシック" charset="0"/>
              </a:rPr>
              <a:t>Histopathology: </a:t>
            </a:r>
            <a:r>
              <a:rPr lang="en-US">
                <a:latin typeface="Calibri" charset="0"/>
                <a:ea typeface="ＭＳ Ｐゴシック" charset="0"/>
                <a:cs typeface="ＭＳ Ｐゴシック" charset="0"/>
              </a:rPr>
              <a:t>Zonular fibers are fragmented into thin short lengths, increasingly intermingled with osmiophilic dense granules (may represent a breakdown product that cannot be further metabolized). Zonular bundles show abnl porous sponge-like appearance, due to short, disoriented fibrils composing them. Ciliary nonpigement epith shows progressive degenerative vacuoles and enfolding of epith surface. Also see progressive degeneration of peripheral retina and RPE</a:t>
            </a:r>
          </a:p>
          <a:p>
            <a:pPr eaLnBrk="1" hangingPunct="1">
              <a:spcBef>
                <a:spcPct val="0"/>
              </a:spcBef>
            </a:pPr>
            <a:endParaRPr lang="en-US">
              <a:latin typeface="Calibri" charset="0"/>
              <a:ea typeface="ＭＳ Ｐゴシック" charset="0"/>
              <a:cs typeface="ＭＳ Ｐゴシック" charset="0"/>
            </a:endParaRPr>
          </a:p>
          <a:p>
            <a:pPr lvl="1" eaLnBrk="1" hangingPunct="1">
              <a:spcBef>
                <a:spcPct val="0"/>
              </a:spcBef>
            </a:pPr>
            <a:endParaRPr lang="en-US">
              <a:latin typeface="Calibri" charset="0"/>
              <a:ea typeface="ＭＳ Ｐゴシック" charset="0"/>
            </a:endParaRPr>
          </a:p>
          <a:p>
            <a:pPr eaLnBrk="1" hangingPunct="1">
              <a:spcBef>
                <a:spcPct val="0"/>
              </a:spcBef>
            </a:pPr>
            <a:endParaRPr lang="en-US">
              <a:latin typeface="Calibri" charset="0"/>
              <a:ea typeface="ＭＳ Ｐゴシック" charset="0"/>
              <a:cs typeface="ＭＳ Ｐゴシック" charset="0"/>
            </a:endParaRPr>
          </a:p>
        </p:txBody>
      </p:sp>
      <p:sp>
        <p:nvSpPr>
          <p:cNvPr id="819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8F59AE-7780-CE4A-83DD-1BB0E52E767C}" type="slidenum">
              <a:rPr lang="en-US" sz="1200">
                <a:latin typeface="Calibri" charset="0"/>
              </a:rPr>
              <a:pPr eaLnBrk="1" hangingPunct="1"/>
              <a:t>34</a:t>
            </a:fld>
            <a:endParaRPr lang="en-US" sz="1200">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39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Malar flush, spherophakic, crenated (scalloped) border, explain that photo is not typical direction of displacement but can see scalloping of edges</a:t>
            </a:r>
          </a:p>
        </p:txBody>
      </p:sp>
      <p:sp>
        <p:nvSpPr>
          <p:cNvPr id="839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027143-1967-6942-8866-BA74C3455726}" type="slidenum">
              <a:rPr lang="en-US" sz="1200">
                <a:latin typeface="Calibri" charset="0"/>
              </a:rPr>
              <a:pPr eaLnBrk="1" hangingPunct="1"/>
              <a:t>35</a:t>
            </a:fld>
            <a:endParaRPr lang="en-US" sz="1200">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(congenital mesodermal dysmorphodystrophy-brachymorphic type): </a:t>
            </a:r>
          </a:p>
          <a:p>
            <a:pPr eaLnBrk="1" hangingPunct="1">
              <a:spcBef>
                <a:spcPct val="0"/>
              </a:spcBef>
            </a:pPr>
            <a:r>
              <a:rPr lang="en-US">
                <a:latin typeface="Calibri" charset="0"/>
                <a:ea typeface="ＭＳ Ｐゴシック" charset="0"/>
                <a:cs typeface="ＭＳ Ｐゴシック" charset="0"/>
              </a:rPr>
              <a:t>AR (some heterozygotes express, male = female affected), spherophakia-brachymorphism, findings reverse of Marfan</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syndrome (noted in 1932 by Weill, and 1939 by Marchesani), findings limited to skeletal system and eyes</a:t>
            </a:r>
          </a:p>
          <a:p>
            <a:pPr eaLnBrk="1" hangingPunct="1">
              <a:spcBef>
                <a:spcPct val="0"/>
              </a:spcBef>
            </a:pPr>
            <a:r>
              <a:rPr lang="en-US">
                <a:latin typeface="Calibri" charset="0"/>
                <a:ea typeface="ＭＳ Ｐゴシック" charset="0"/>
                <a:cs typeface="ＭＳ Ｐゴシック" charset="0"/>
              </a:rPr>
              <a:t>Lens: small and spherophakic, up to 15-20 diopters of lenticular myopia (progressively occurring)</a:t>
            </a:r>
          </a:p>
          <a:p>
            <a:pPr marL="37931725" lvl="1" indent="-37474525" eaLnBrk="1" hangingPunct="1">
              <a:lnSpc>
                <a:spcPct val="80000"/>
              </a:lnSpc>
            </a:pPr>
            <a:r>
              <a:rPr lang="en-US" sz="900">
                <a:latin typeface="Arial" charset="0"/>
                <a:ea typeface="ＭＳ Ｐゴシック" charset="0"/>
              </a:rPr>
              <a:t>with tilting and eventual complete dislocation</a:t>
            </a:r>
          </a:p>
          <a:p>
            <a:pPr eaLnBrk="1" hangingPunct="1">
              <a:spcBef>
                <a:spcPct val="0"/>
              </a:spcBef>
            </a:pPr>
            <a:endParaRPr lang="en-US">
              <a:latin typeface="Calibri" charset="0"/>
              <a:ea typeface="ＭＳ Ｐゴシック" charset="0"/>
              <a:cs typeface="ＭＳ Ｐゴシック" charset="0"/>
            </a:endParaRP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7A5D80-ED5A-984D-980D-FDD03856BC20}" type="slidenum">
              <a:rPr lang="en-US" sz="1200">
                <a:latin typeface="Calibri" charset="0"/>
              </a:rPr>
              <a:pPr eaLnBrk="1" hangingPunct="1"/>
              <a:t>36</a:t>
            </a:fld>
            <a:endParaRPr lang="en-US" sz="1200">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880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Freq episodes of </a:t>
            </a:r>
            <a:r>
              <a:rPr lang="en-US" b="1">
                <a:latin typeface="Calibri" charset="0"/>
                <a:ea typeface="ＭＳ Ｐゴシック" charset="0"/>
                <a:cs typeface="ＭＳ Ｐゴシック" charset="0"/>
              </a:rPr>
              <a:t>pupillary block</a:t>
            </a:r>
            <a:r>
              <a:rPr lang="en-US">
                <a:latin typeface="Calibri" charset="0"/>
                <a:ea typeface="ＭＳ Ｐゴシック" charset="0"/>
                <a:cs typeface="ＭＳ Ｐゴシック" charset="0"/>
              </a:rPr>
              <a:t>  causing angle closure glaucoma bc lens is small and comes forward to occlude pupil (relief of block by mydriatics (cycloplegic agent pulls lens posteriorly but requires residual zonular function to work, scopolamine .25% tid, or atropine 1% bid) or laser iridotomy, and worsening by miotics (lens moves anteriorly)</a:t>
            </a:r>
            <a:r>
              <a:rPr lang="en-US">
                <a:latin typeface="Calibri" charset="0"/>
                <a:ea typeface="ＭＳ Ｐゴシック" charset="0"/>
                <a:cs typeface="ＭＳ Ｐゴシック" charset="0"/>
                <a:sym typeface="Wingdings" charset="0"/>
              </a:rPr>
              <a:t></a:t>
            </a:r>
            <a:r>
              <a:rPr lang="en-US">
                <a:latin typeface="Calibri" charset="0"/>
                <a:ea typeface="ＭＳ Ｐゴシック" charset="0"/>
                <a:cs typeface="ＭＳ Ｐゴシック" charset="0"/>
              </a:rPr>
              <a:t> term </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inverse juvenile glaucoma). May develop peripheral anterior synechias</a:t>
            </a:r>
          </a:p>
          <a:p>
            <a:pPr eaLnBrk="1" hangingPunct="1">
              <a:spcBef>
                <a:spcPct val="0"/>
              </a:spcBef>
            </a:pPr>
            <a:r>
              <a:rPr lang="en-US">
                <a:latin typeface="Calibri" charset="0"/>
                <a:ea typeface="ＭＳ Ｐゴシック" charset="0"/>
                <a:cs typeface="ＭＳ Ｐゴシック" charset="0"/>
              </a:rPr>
              <a:t>Glaucoma usually in early adulthood or late childhood. </a:t>
            </a:r>
          </a:p>
          <a:p>
            <a:pPr eaLnBrk="1" hangingPunct="1">
              <a:spcBef>
                <a:spcPct val="0"/>
              </a:spcBef>
            </a:pPr>
            <a:r>
              <a:rPr lang="en-US">
                <a:latin typeface="Calibri" charset="0"/>
                <a:ea typeface="ＭＳ Ｐゴシック" charset="0"/>
                <a:cs typeface="ＭＳ Ｐゴシック" charset="0"/>
              </a:rPr>
              <a:t>Can also be from inferior dislocation of the lens causing increased pressure by either irritation of the ciliary body with overproduction of aqueous or mechanical anterior displacement of the inferior iris with subsequent angle closure in that area. Also hypoplasia of the ciliary body can cause crowding of the angle.</a:t>
            </a:r>
          </a:p>
          <a:p>
            <a:pPr eaLnBrk="1" hangingPunct="1">
              <a:spcBef>
                <a:spcPct val="0"/>
              </a:spcBef>
            </a:pPr>
            <a:endParaRPr lang="en-US">
              <a:latin typeface="Calibri" charset="0"/>
              <a:ea typeface="ＭＳ Ｐゴシック" charset="0"/>
              <a:cs typeface="ＭＳ Ｐゴシック" charset="0"/>
            </a:endParaRPr>
          </a:p>
          <a:p>
            <a:pPr marL="0" lvl="1" eaLnBrk="1" hangingPunct="1">
              <a:spcBef>
                <a:spcPct val="0"/>
              </a:spcBef>
            </a:pPr>
            <a:r>
              <a:rPr lang="en-US">
                <a:latin typeface="Calibri" charset="0"/>
                <a:ea typeface="ＭＳ Ｐゴシック" charset="0"/>
              </a:rPr>
              <a:t>iridectomy eliminates the problem of miotics exacerbating CAG and allows safe use of miotics to prevent dislocation of lens into AC</a:t>
            </a:r>
          </a:p>
          <a:p>
            <a:pPr eaLnBrk="1" hangingPunct="1">
              <a:spcBef>
                <a:spcPct val="0"/>
              </a:spcBef>
            </a:pPr>
            <a:endParaRPr lang="en-US">
              <a:latin typeface="Calibri" charset="0"/>
              <a:ea typeface="ＭＳ Ｐゴシック" charset="0"/>
              <a:cs typeface="ＭＳ Ｐゴシック" charset="0"/>
            </a:endParaRPr>
          </a:p>
        </p:txBody>
      </p:sp>
      <p:sp>
        <p:nvSpPr>
          <p:cNvPr id="880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F4ADDC-27E0-0344-8180-52C0D69D32D5}" type="slidenum">
              <a:rPr lang="en-US" sz="1200">
                <a:latin typeface="Calibri" charset="0"/>
              </a:rPr>
              <a:pPr eaLnBrk="1" hangingPunct="1"/>
              <a:t>37</a:t>
            </a:fld>
            <a:endParaRPr lang="en-US" sz="1200">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01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brachycephaly (flat head), broad short hands, ectopia lentis (subluxed)</a:t>
            </a:r>
          </a:p>
          <a:p>
            <a:pPr eaLnBrk="1" hangingPunct="1">
              <a:spcBef>
                <a:spcPct val="0"/>
              </a:spcBef>
            </a:pPr>
            <a:r>
              <a:rPr lang="en-US">
                <a:latin typeface="Calibri" charset="0"/>
                <a:ea typeface="ＭＳ Ｐゴシック" charset="0"/>
                <a:cs typeface="ＭＳ Ｐゴシック" charset="0"/>
              </a:rPr>
              <a:t>Peripheral anterior synechiae,can get with ant displacement of lens</a:t>
            </a:r>
            <a:r>
              <a:rPr lang="en-US">
                <a:latin typeface="Calibri" charset="0"/>
                <a:ea typeface="ＭＳ Ｐゴシック" charset="0"/>
                <a:cs typeface="ＭＳ Ｐゴシック" charset="0"/>
                <a:sym typeface="Wingdings" charset="0"/>
              </a:rPr>
              <a:t>pupillary block closed angle glaucoma (iris processes to </a:t>
            </a:r>
            <a:r>
              <a:rPr lang="en-US" b="1">
                <a:latin typeface="Calibri" charset="0"/>
                <a:ea typeface="ＭＳ Ｐゴシック" charset="0"/>
                <a:cs typeface="ＭＳ Ｐゴシック" charset="0"/>
                <a:sym typeface="Wingdings" charset="0"/>
              </a:rPr>
              <a:t>trabecular meshwork)</a:t>
            </a:r>
            <a:endParaRPr lang="en-US">
              <a:latin typeface="Calibri" charset="0"/>
              <a:ea typeface="ＭＳ Ｐゴシック" charset="0"/>
              <a:cs typeface="ＭＳ Ｐゴシック" charset="0"/>
            </a:endParaRPr>
          </a:p>
        </p:txBody>
      </p:sp>
      <p:sp>
        <p:nvSpPr>
          <p:cNvPr id="901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65E4A1-D115-A347-9F28-04397C6226F0}" type="slidenum">
              <a:rPr lang="en-US" sz="1200">
                <a:latin typeface="Calibri" charset="0"/>
              </a:rPr>
              <a:pPr eaLnBrk="1" hangingPunct="1"/>
              <a:t>38</a:t>
            </a:fld>
            <a:endParaRPr lang="en-US" sz="1200">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42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Usually AD, most are present at birth with </a:t>
            </a:r>
            <a:r>
              <a:rPr lang="en-US" b="1">
                <a:latin typeface="Calibri" charset="0"/>
                <a:ea typeface="ＭＳ Ｐゴシック" charset="0"/>
                <a:cs typeface="ＭＳ Ｐゴシック" charset="0"/>
              </a:rPr>
              <a:t>upward and temporal</a:t>
            </a:r>
            <a:r>
              <a:rPr lang="en-US">
                <a:latin typeface="Calibri" charset="0"/>
                <a:ea typeface="ＭＳ Ｐゴシック" charset="0"/>
                <a:cs typeface="ＭＳ Ｐゴシック" charset="0"/>
              </a:rPr>
              <a:t> displacement of lenses</a:t>
            </a:r>
          </a:p>
          <a:p>
            <a:pPr eaLnBrk="1" hangingPunct="1">
              <a:spcBef>
                <a:spcPct val="0"/>
              </a:spcBef>
            </a:pPr>
            <a:r>
              <a:rPr lang="en-US">
                <a:latin typeface="Calibri" charset="0"/>
                <a:ea typeface="ＭＳ Ｐゴシック" charset="0"/>
                <a:cs typeface="ＭＳ Ｐゴシック" charset="0"/>
              </a:rPr>
              <a:t>Defect localized to region of fibrillin gene on chrom 15 (marfans gene)</a:t>
            </a:r>
          </a:p>
          <a:p>
            <a:pPr eaLnBrk="1" hangingPunct="1">
              <a:spcBef>
                <a:spcPct val="0"/>
              </a:spcBef>
            </a:pPr>
            <a:r>
              <a:rPr lang="en-US">
                <a:latin typeface="Calibri" charset="0"/>
                <a:ea typeface="ＭＳ Ｐゴシック" charset="0"/>
                <a:cs typeface="ＭＳ Ｐゴシック" charset="0"/>
              </a:rPr>
              <a:t>Lenses are small and spherical (microphakic, spherophakic)</a:t>
            </a:r>
          </a:p>
          <a:p>
            <a:pPr eaLnBrk="1" hangingPunct="1">
              <a:spcBef>
                <a:spcPct val="0"/>
              </a:spcBef>
            </a:pPr>
            <a:r>
              <a:rPr lang="en-US">
                <a:latin typeface="Calibri" charset="0"/>
                <a:ea typeface="ＭＳ Ｐゴシック" charset="0"/>
                <a:cs typeface="ＭＳ Ｐゴシック" charset="0"/>
              </a:rPr>
              <a:t>Some cases of delayed onset, sixth and seventh decade (</a:t>
            </a:r>
            <a:r>
              <a:rPr lang="en-US" b="1">
                <a:latin typeface="Calibri" charset="0"/>
                <a:ea typeface="ＭＳ Ｐゴシック" charset="0"/>
                <a:cs typeface="ＭＳ Ｐゴシック" charset="0"/>
              </a:rPr>
              <a:t>downward dislocation)</a:t>
            </a:r>
            <a:endParaRPr lang="en-US">
              <a:latin typeface="Calibri" charset="0"/>
              <a:ea typeface="ＭＳ Ｐゴシック" charset="0"/>
              <a:cs typeface="ＭＳ Ｐゴシック" charset="0"/>
            </a:endParaRPr>
          </a:p>
          <a:p>
            <a:pPr eaLnBrk="1" hangingPunct="1">
              <a:spcBef>
                <a:spcPct val="0"/>
              </a:spcBef>
            </a:pPr>
            <a:r>
              <a:rPr lang="en-US" b="1">
                <a:latin typeface="Calibri" charset="0"/>
                <a:ea typeface="ＭＳ Ｐゴシック" charset="0"/>
                <a:cs typeface="ＭＳ Ｐゴシック" charset="0"/>
              </a:rPr>
              <a:t>Path:</a:t>
            </a:r>
            <a:r>
              <a:rPr lang="en-US">
                <a:latin typeface="Calibri" charset="0"/>
                <a:ea typeface="ＭＳ Ｐゴシック" charset="0"/>
                <a:cs typeface="ＭＳ Ｐゴシック" charset="0"/>
              </a:rPr>
              <a:t> small spherical lenses with deficiency of zonular fivers, and poor aggregation of those present, may also have a few abnl thick fibrils</a:t>
            </a:r>
          </a:p>
          <a:p>
            <a:pPr eaLnBrk="1" hangingPunct="1">
              <a:spcBef>
                <a:spcPct val="0"/>
              </a:spcBef>
            </a:pPr>
            <a:endParaRPr lang="en-US">
              <a:latin typeface="Calibri" charset="0"/>
              <a:ea typeface="ＭＳ Ｐゴシック" charset="0"/>
              <a:cs typeface="ＭＳ Ｐゴシック" charset="0"/>
            </a:endParaRPr>
          </a:p>
        </p:txBody>
      </p:sp>
      <p:sp>
        <p:nvSpPr>
          <p:cNvPr id="942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9C2E1C-63E1-CF41-AB45-0B46CF002725}" type="slidenum">
              <a:rPr lang="en-US" sz="1200">
                <a:latin typeface="Calibri" charset="0"/>
              </a:rPr>
              <a:pPr eaLnBrk="1" hangingPunct="1"/>
              <a:t>39</a:t>
            </a:fld>
            <a:endParaRPr lang="en-US" sz="1200">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62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100">
                <a:latin typeface="Arial" charset="0"/>
                <a:ea typeface="ＭＳ Ｐゴシック" charset="0"/>
                <a:cs typeface="ＭＳ Ｐゴシック" charset="0"/>
              </a:rPr>
              <a:t>(often asymmetric)</a:t>
            </a:r>
            <a:r>
              <a:rPr lang="en-US">
                <a:latin typeface="Calibri" charset="0"/>
                <a:ea typeface="ＭＳ Ｐゴシック" charset="0"/>
                <a:cs typeface="ＭＳ Ｐゴシック" charset="0"/>
              </a:rPr>
              <a:t> pupils. Often develop cataracts (NS or C) that progress rapidly to maturity</a:t>
            </a:r>
          </a:p>
          <a:p>
            <a:pPr eaLnBrk="1" hangingPunct="1">
              <a:spcBef>
                <a:spcPct val="0"/>
              </a:spcBef>
            </a:pPr>
            <a:r>
              <a:rPr lang="en-US">
                <a:latin typeface="Calibri" charset="0"/>
                <a:ea typeface="ＭＳ Ｐゴシック" charset="0"/>
                <a:cs typeface="ＭＳ Ｐゴシック" charset="0"/>
              </a:rPr>
              <a:t>Commonly have severe axial myopia (avg AP diam of 26mm, normal is approx 24mm)</a:t>
            </a:r>
            <a:r>
              <a:rPr lang="en-US">
                <a:latin typeface="Calibri" charset="0"/>
                <a:ea typeface="ＭＳ Ｐゴシック" charset="0"/>
                <a:cs typeface="ＭＳ Ｐゴシック" charset="0"/>
                <a:sym typeface="Wingdings" charset="0"/>
              </a:rPr>
              <a:t></a:t>
            </a:r>
            <a:r>
              <a:rPr lang="en-US">
                <a:latin typeface="Calibri" charset="0"/>
                <a:ea typeface="ＭＳ Ｐゴシック" charset="0"/>
                <a:cs typeface="ＭＳ Ｐゴシック" charset="0"/>
              </a:rPr>
              <a:t> occasional RD</a:t>
            </a:r>
          </a:p>
          <a:p>
            <a:pPr eaLnBrk="1" hangingPunct="1">
              <a:spcBef>
                <a:spcPct val="0"/>
              </a:spcBef>
            </a:pPr>
            <a:endParaRPr lang="en-US">
              <a:latin typeface="Calibri" charset="0"/>
              <a:ea typeface="ＭＳ Ｐゴシック" charset="0"/>
              <a:cs typeface="ＭＳ Ｐゴシック" charset="0"/>
            </a:endParaRPr>
          </a:p>
        </p:txBody>
      </p:sp>
      <p:sp>
        <p:nvSpPr>
          <p:cNvPr id="962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F8EC9C7-B8FA-6044-9ED0-E1514820A8B5}" type="slidenum">
              <a:rPr lang="en-US" sz="1200">
                <a:latin typeface="Calibri" charset="0"/>
              </a:rPr>
              <a:pPr eaLnBrk="1" hangingPunct="1"/>
              <a:t>40</a:t>
            </a:fld>
            <a:endParaRPr lang="en-US" sz="1200">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98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Eccentric pupils, bottom L is subluxed, would be opp to pupil if same pt. see that pupil is inferotemporal and lens is superonasal</a:t>
            </a:r>
          </a:p>
        </p:txBody>
      </p:sp>
      <p:sp>
        <p:nvSpPr>
          <p:cNvPr id="98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59133E-9111-B74C-96D5-AC62D840794F}" type="slidenum">
              <a:rPr lang="en-US" sz="1200">
                <a:latin typeface="Calibri" charset="0"/>
              </a:rPr>
              <a:pPr eaLnBrk="1" hangingPunct="1"/>
              <a:t>41</a:t>
            </a:fld>
            <a:endParaRPr lang="en-US" sz="1200">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0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a:latin typeface="Calibri" charset="0"/>
                <a:ea typeface="ＭＳ Ｐゴシック" charset="0"/>
                <a:cs typeface="ＭＳ Ｐゴシック" charset="0"/>
              </a:rPr>
              <a:t>Rare</a:t>
            </a:r>
            <a:r>
              <a:rPr lang="en-US">
                <a:latin typeface="Calibri" charset="0"/>
                <a:ea typeface="ＭＳ Ｐゴシック" charset="0"/>
                <a:cs typeface="ＭＳ Ｐゴシック" charset="0"/>
              </a:rPr>
              <a:t> AR, dz of sulfur metabolism</a:t>
            </a:r>
          </a:p>
          <a:p>
            <a:pPr eaLnBrk="1" hangingPunct="1">
              <a:spcBef>
                <a:spcPct val="0"/>
              </a:spcBef>
            </a:pPr>
            <a:r>
              <a:rPr lang="en-US">
                <a:latin typeface="Calibri" charset="0"/>
                <a:ea typeface="ＭＳ Ｐゴシック" charset="0"/>
                <a:cs typeface="ＭＳ Ｐゴシック" charset="0"/>
              </a:rPr>
              <a:t>Sx in first year of life: poor feeding, severe neurologic abnl, sz, myoclonus, severe MR. </a:t>
            </a:r>
          </a:p>
          <a:p>
            <a:pPr eaLnBrk="1" hangingPunct="1">
              <a:spcBef>
                <a:spcPct val="0"/>
              </a:spcBef>
            </a:pPr>
            <a:r>
              <a:rPr lang="en-US" b="1">
                <a:latin typeface="Calibri" charset="0"/>
                <a:ea typeface="ＭＳ Ｐゴシック" charset="0"/>
                <a:cs typeface="ＭＳ Ｐゴシック" charset="0"/>
              </a:rPr>
              <a:t>Dislocated lens:</a:t>
            </a:r>
            <a:r>
              <a:rPr lang="en-US">
                <a:latin typeface="Calibri" charset="0"/>
                <a:ea typeface="ＭＳ Ｐゴシック" charset="0"/>
                <a:cs typeface="ＭＳ Ｐゴシック" charset="0"/>
              </a:rPr>
              <a:t> noted after delays of several mos to 4yrs (no specifics)</a:t>
            </a:r>
          </a:p>
          <a:p>
            <a:pPr eaLnBrk="1" hangingPunct="1">
              <a:spcBef>
                <a:spcPct val="0"/>
              </a:spcBef>
            </a:pPr>
            <a:r>
              <a:rPr lang="en-US">
                <a:latin typeface="Calibri" charset="0"/>
                <a:ea typeface="ＭＳ Ｐゴシック" charset="0"/>
                <a:cs typeface="ＭＳ Ｐゴシック" charset="0"/>
              </a:rPr>
              <a:t>Enzyme defic results from defect in molybdenum cofactor, sulfite oxidase is necessary for final degradation of sulfur containing amino acids (oxidizes sulfite to sulfate)</a:t>
            </a:r>
          </a:p>
          <a:p>
            <a:pPr eaLnBrk="1" hangingPunct="1">
              <a:spcBef>
                <a:spcPct val="0"/>
              </a:spcBef>
            </a:pPr>
            <a:r>
              <a:rPr lang="en-US">
                <a:latin typeface="Calibri" charset="0"/>
                <a:ea typeface="ＭＳ Ｐゴシック" charset="0"/>
                <a:cs typeface="ＭＳ Ｐゴシック" charset="0"/>
              </a:rPr>
              <a:t>Excess sulfite can destroy disulfide bonds and react with free sulfhydryl groups. Toxic effect may cause lens dislocation since disulfide linkages are important for intramolecular bonds in fibrillin</a:t>
            </a:r>
          </a:p>
          <a:p>
            <a:pPr eaLnBrk="1" hangingPunct="1">
              <a:spcBef>
                <a:spcPct val="0"/>
              </a:spcBef>
            </a:pPr>
            <a:r>
              <a:rPr lang="en-US" b="1">
                <a:latin typeface="Calibri" charset="0"/>
                <a:ea typeface="ＭＳ Ｐゴシック" charset="0"/>
                <a:cs typeface="ＭＳ Ｐゴシック" charset="0"/>
              </a:rPr>
              <a:t>Patho: </a:t>
            </a:r>
            <a:r>
              <a:rPr lang="en-US">
                <a:latin typeface="Calibri" charset="0"/>
                <a:ea typeface="ＭＳ Ｐゴシック" charset="0"/>
                <a:cs typeface="ＭＳ Ｐゴシック" charset="0"/>
              </a:rPr>
              <a:t>hypoplasia of ciliary body, decrease in retinal ganglion cells, absence of myelin in optic nerve, and ectopia lentis not specifically described</a:t>
            </a:r>
          </a:p>
          <a:p>
            <a:pPr eaLnBrk="1" hangingPunct="1">
              <a:spcBef>
                <a:spcPct val="0"/>
              </a:spcBef>
            </a:pPr>
            <a:r>
              <a:rPr lang="en-US">
                <a:latin typeface="Calibri" charset="0"/>
                <a:ea typeface="ＭＳ Ｐゴシック" charset="0"/>
                <a:cs typeface="ＭＳ Ｐゴシック" charset="0"/>
              </a:rPr>
              <a:t>Fibrillin is main component </a:t>
            </a:r>
            <a:r>
              <a:rPr lang="en-US" sz="1100">
                <a:latin typeface="Arial" charset="0"/>
                <a:ea typeface="ＭＳ Ｐゴシック" charset="0"/>
                <a:cs typeface="ＭＳ Ｐゴシック" charset="0"/>
              </a:rPr>
              <a:t>(composing zonules)</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endParaRPr lang="en-US">
              <a:latin typeface="Calibri" charset="0"/>
              <a:ea typeface="ＭＳ Ｐゴシック" charset="0"/>
              <a:cs typeface="ＭＳ Ｐゴシック" charset="0"/>
            </a:endParaRPr>
          </a:p>
        </p:txBody>
      </p:sp>
      <p:sp>
        <p:nvSpPr>
          <p:cNvPr id="1003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C77E4A-6F8C-F744-9213-772E4D5598A6}" type="slidenum">
              <a:rPr lang="en-US" sz="1200">
                <a:latin typeface="Calibri" charset="0"/>
              </a:rPr>
              <a:pPr eaLnBrk="1" hangingPunct="1"/>
              <a:t>42</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CYCLOGYL</a:t>
            </a:r>
            <a:r>
              <a:rPr lang="en-US" baseline="30000">
                <a:latin typeface="Calibri" charset="0"/>
                <a:ea typeface="ＭＳ Ｐゴシック" charset="0"/>
                <a:cs typeface="ＭＳ Ｐゴシック" charset="0"/>
              </a:rPr>
              <a:t>®</a:t>
            </a:r>
            <a:r>
              <a:rPr lang="en-US">
                <a:latin typeface="Calibri" charset="0"/>
                <a:ea typeface="ＭＳ Ｐゴシック" charset="0"/>
                <a:cs typeface="ＭＳ Ｐゴシック" charset="0"/>
              </a:rPr>
              <a:t> 1% ophthalmic solution is an anticholinergic preparation that blocks the response of the sphincter muscle of the iris and the accommodative muscle of the ciliary body to cholinergic stimulation, producing pupillary dilation (mydriasis) and paralysis of accommodation (cycloplegia).</a:t>
            </a:r>
          </a:p>
          <a:p>
            <a:r>
              <a:rPr lang="en-US">
                <a:latin typeface="Calibri" charset="0"/>
                <a:ea typeface="ＭＳ Ｐゴシック" charset="0"/>
                <a:cs typeface="ＭＳ Ｐゴシック" charset="0"/>
              </a:rPr>
              <a:t>No w/u because father with known Marfan</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and marfanoid body type, arachnodactyly and subluxed lens.</a:t>
            </a:r>
            <a:endParaRPr lang="en-US">
              <a:latin typeface="Calibri" charset="0"/>
              <a:ea typeface="ＭＳ Ｐゴシック" charset="0"/>
              <a:cs typeface="ＭＳ Ｐゴシック"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83D777-CFCA-3B47-AB82-3A0387D725E5}" type="slidenum">
              <a:rPr lang="en-US" sz="1200">
                <a:latin typeface="Calibri" charset="0"/>
              </a:rPr>
              <a:pPr eaLnBrk="1" hangingPunct="1"/>
              <a:t>4</a:t>
            </a:fld>
            <a:endParaRPr lang="en-US" sz="120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AR, </a:t>
            </a:r>
            <a:r>
              <a:rPr lang="en-US" b="1">
                <a:latin typeface="Calibri" charset="0"/>
                <a:ea typeface="ＭＳ Ｐゴシック" charset="0"/>
                <a:cs typeface="ＭＳ Ｐゴシック" charset="0"/>
              </a:rPr>
              <a:t>rare</a:t>
            </a:r>
            <a:r>
              <a:rPr lang="en-US">
                <a:latin typeface="Calibri" charset="0"/>
                <a:ea typeface="ＭＳ Ｐゴシック" charset="0"/>
                <a:cs typeface="ＭＳ Ｐゴシック" charset="0"/>
              </a:rPr>
              <a:t> defect in amino acid lysine metabolism</a:t>
            </a:r>
          </a:p>
          <a:p>
            <a:pPr eaLnBrk="1" hangingPunct="1">
              <a:spcBef>
                <a:spcPct val="0"/>
              </a:spcBef>
            </a:pPr>
            <a:r>
              <a:rPr lang="en-US" b="1">
                <a:latin typeface="Calibri" charset="0"/>
                <a:ea typeface="ＭＳ Ｐゴシック" charset="0"/>
                <a:cs typeface="ＭＳ Ｐゴシック" charset="0"/>
              </a:rPr>
              <a:t>Bilateral superior subluxation of lenses</a:t>
            </a:r>
            <a:r>
              <a:rPr lang="en-US">
                <a:latin typeface="Calibri" charset="0"/>
                <a:ea typeface="ＭＳ Ｐゴシック" charset="0"/>
                <a:cs typeface="ＭＳ Ｐゴシック" charset="0"/>
              </a:rPr>
              <a:t>, right lateral rectus m palsy, bilateral spherophakia (case reports of 7pts). Can have MR, muscle hypotonia, convulsions, and strabismus </a:t>
            </a:r>
          </a:p>
          <a:p>
            <a:pPr lvl="1" eaLnBrk="1" hangingPunct="1">
              <a:spcBef>
                <a:spcPct val="0"/>
              </a:spcBef>
            </a:pPr>
            <a:r>
              <a:rPr lang="en-US">
                <a:latin typeface="Calibri" charset="0"/>
                <a:ea typeface="ＭＳ Ｐゴシック" charset="0"/>
              </a:rPr>
              <a:t>Difficult to assess bc of consanguinity</a:t>
            </a:r>
          </a:p>
          <a:p>
            <a:pPr eaLnBrk="1" hangingPunct="1">
              <a:spcBef>
                <a:spcPct val="0"/>
              </a:spcBef>
            </a:pPr>
            <a:r>
              <a:rPr lang="en-US">
                <a:latin typeface="Calibri" charset="0"/>
                <a:ea typeface="ＭＳ Ｐゴシック" charset="0"/>
                <a:cs typeface="ＭＳ Ｐゴシック" charset="0"/>
              </a:rPr>
              <a:t>Results from deficiency of lysine degradative enzyme, lysine-ketoglutarate reductase, ocular lens pathology unknown</a:t>
            </a:r>
          </a:p>
          <a:p>
            <a:pPr eaLnBrk="1" hangingPunct="1">
              <a:spcBef>
                <a:spcPct val="0"/>
              </a:spcBef>
            </a:pPr>
            <a:endParaRPr lang="en-US">
              <a:latin typeface="Calibri" charset="0"/>
              <a:ea typeface="ＭＳ Ｐゴシック" charset="0"/>
              <a:cs typeface="ＭＳ Ｐゴシック" charset="0"/>
            </a:endParaRP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E9908B-FCF4-5F48-9534-4716E169B09A}" type="slidenum">
              <a:rPr lang="en-US" sz="1200">
                <a:latin typeface="Calibri" charset="0"/>
              </a:rPr>
              <a:pPr eaLnBrk="1" hangingPunct="1"/>
              <a:t>43</a:t>
            </a:fld>
            <a:endParaRPr lang="en-US" sz="1200">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spontaneous subluxation in 5% of these pts (often occult until cataract extraction)</a:t>
            </a:r>
          </a:p>
          <a:p>
            <a:pPr eaLnBrk="1" hangingPunct="1">
              <a:spcBef>
                <a:spcPct val="0"/>
              </a:spcBef>
            </a:pPr>
            <a:r>
              <a:rPr lang="en-US">
                <a:latin typeface="Calibri" charset="0"/>
                <a:ea typeface="ＭＳ Ｐゴシック" charset="0"/>
                <a:cs typeface="ＭＳ Ｐゴシック" charset="0"/>
              </a:rPr>
              <a:t>Signs: iridodonesis (tremulousness o iris with eye movement as a signs of subluxation) may be absent bc it</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relatively immobile from pseudoexfoliative deposits in stroma and muscle (papillary sphincter m) or bc posterior synechiae (adhesions) to the midzone of the lens. Can sometimes see phacodonesis (tremulous lens resulting from some/most of zonular fibers broken). </a:t>
            </a:r>
          </a:p>
          <a:p>
            <a:pPr eaLnBrk="1" hangingPunct="1">
              <a:spcBef>
                <a:spcPct val="0"/>
              </a:spcBef>
            </a:pPr>
            <a:r>
              <a:rPr lang="en-US">
                <a:latin typeface="Calibri" charset="0"/>
                <a:ea typeface="ＭＳ Ｐゴシック" charset="0"/>
                <a:cs typeface="ＭＳ Ｐゴシック" charset="0"/>
              </a:rPr>
              <a:t>Zonules break in midstream or at ciliary body, zonules are infiltrated with pseudoexfoliative material and are fragile</a:t>
            </a:r>
          </a:p>
          <a:p>
            <a:pPr eaLnBrk="1" hangingPunct="1">
              <a:spcBef>
                <a:spcPct val="0"/>
              </a:spcBef>
            </a:pPr>
            <a:endParaRPr lang="en-US">
              <a:latin typeface="Calibri" charset="0"/>
              <a:ea typeface="ＭＳ Ｐゴシック" charset="0"/>
              <a:cs typeface="ＭＳ Ｐゴシック" charset="0"/>
            </a:endParaRPr>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180E14-A738-E44A-907B-FE24FCBEF946}" type="slidenum">
              <a:rPr lang="en-US" sz="1200">
                <a:latin typeface="Calibri" charset="0"/>
              </a:rPr>
              <a:pPr eaLnBrk="1" hangingPunct="1"/>
              <a:t>44</a:t>
            </a:fld>
            <a:endParaRPr lang="en-US" sz="1200">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064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Aniridia: spontaneous dislocation due to defective formation of the anterior segment including the zonules</a:t>
            </a:r>
          </a:p>
          <a:p>
            <a:pPr eaLnBrk="1" hangingPunct="1">
              <a:spcBef>
                <a:spcPct val="0"/>
              </a:spcBef>
            </a:pPr>
            <a:r>
              <a:rPr lang="en-US">
                <a:latin typeface="Calibri" charset="0"/>
                <a:ea typeface="ＭＳ Ｐゴシック" charset="0"/>
                <a:cs typeface="ＭＳ Ｐゴシック" charset="0"/>
              </a:rPr>
              <a:t>Ehlers-Danlos: CT disorder defect in collagen synthesis, faulty or reduced amounts of Type III collagen they tend to be hyperflexible/stretchy (zonules are CT of the eye, too flexible not good support)</a:t>
            </a:r>
          </a:p>
          <a:p>
            <a:pPr eaLnBrk="1" hangingPunct="1">
              <a:spcBef>
                <a:spcPct val="0"/>
              </a:spcBef>
            </a:pPr>
            <a:r>
              <a:rPr lang="en-US">
                <a:latin typeface="Calibri" charset="0"/>
                <a:ea typeface="ＭＳ Ｐゴシック" charset="0"/>
                <a:cs typeface="ＭＳ Ｐゴシック" charset="0"/>
              </a:rPr>
              <a:t>Syphilis and chronic uveitis: weakened zonules secondary to chronic inflammation</a:t>
            </a:r>
          </a:p>
          <a:p>
            <a:pPr eaLnBrk="1" hangingPunct="1">
              <a:spcBef>
                <a:spcPct val="0"/>
              </a:spcBef>
            </a:pPr>
            <a:endParaRPr lang="en-US">
              <a:latin typeface="Calibri" charset="0"/>
              <a:ea typeface="ＭＳ Ｐゴシック" charset="0"/>
              <a:cs typeface="ＭＳ Ｐゴシック" charset="0"/>
            </a:endParaRPr>
          </a:p>
        </p:txBody>
      </p:sp>
      <p:sp>
        <p:nvSpPr>
          <p:cNvPr id="1064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FF99E8-6FE6-784F-864E-A93DF858A500}" type="slidenum">
              <a:rPr lang="en-US" sz="1200">
                <a:latin typeface="Calibri" charset="0"/>
              </a:rPr>
              <a:pPr eaLnBrk="1" hangingPunct="1"/>
              <a:t>45</a:t>
            </a:fld>
            <a:endParaRPr lang="en-US"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Inferonasally dislocated lens OU, this is OD</a:t>
            </a: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E474D1-ED3A-C344-A75E-F7CA083C1E5B}" type="slidenum">
              <a:rPr lang="en-US" sz="1200">
                <a:latin typeface="Calibri" charset="0"/>
              </a:rPr>
              <a:pPr eaLnBrk="1" hangingPunct="1"/>
              <a:t>5</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Skeletal, CV, ocular systems key involved</a:t>
            </a: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761EE1C-FCE6-F744-9E7D-785DFF9F8E85}" type="slidenum">
              <a:rPr lang="en-US" sz="1200">
                <a:latin typeface="Calibri" charset="0"/>
              </a:rPr>
              <a:pPr eaLnBrk="1" hangingPunct="1"/>
              <a:t>7</a:t>
            </a:fld>
            <a:endParaRPr lang="en-US" sz="120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Pt without systemic complications, has marfanoid habitus, arachnodactyly, and joint laxity only. No CV or skeletal complications. Father with AI and some aortic wall thinning, not warranting surgery. Possibly other children not affected due to variable penetrance/expression</a:t>
            </a: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B0FC76-43A8-B844-AB3D-82FEEC31D469}" type="slidenum">
              <a:rPr lang="en-US" sz="1200">
                <a:latin typeface="Calibri" charset="0"/>
              </a:rPr>
              <a:pPr eaLnBrk="1" hangingPunct="1"/>
              <a:t>8</a:t>
            </a:fld>
            <a:endParaRPr lang="en-US" sz="120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AKA: dystrophia mesodermalis congenita-typus Marfanus, arachnodactyly. Triad: more far-reaching and effects lungs, muscles, genitourinary system, and skins as well as nearly every structure of the eye  </a:t>
            </a:r>
          </a:p>
          <a:p>
            <a:pPr eaLnBrk="1" hangingPunct="1">
              <a:spcBef>
                <a:spcPct val="0"/>
              </a:spcBef>
            </a:pPr>
            <a:r>
              <a:rPr lang="en-US">
                <a:latin typeface="Calibri" charset="0"/>
                <a:ea typeface="ＭＳ Ｐゴシック" charset="0"/>
                <a:cs typeface="ＭＳ Ｐゴシック" charset="0"/>
              </a:rPr>
              <a:t>Dr. Marfan (observation of pts), clinical study in 1896 described features of a 5yo girl, thin, long limbs, long fingers and toes.</a:t>
            </a:r>
          </a:p>
          <a:p>
            <a:pPr eaLnBrk="1" hangingPunct="1">
              <a:spcBef>
                <a:spcPct val="0"/>
              </a:spcBef>
            </a:pPr>
            <a:r>
              <a:rPr lang="en-US">
                <a:latin typeface="Calibri" charset="0"/>
                <a:ea typeface="ＭＳ Ｐゴシック" charset="0"/>
                <a:cs typeface="ＭＳ Ｐゴシック" charset="0"/>
              </a:rPr>
              <a:t>Ophthalmologist saw iris tremor in two sibs with long limbs and hyperflexible joints</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7F32AB-0AA8-1346-AD0A-5B9EF2FBB3EB}" type="slidenum">
              <a:rPr lang="en-US" sz="1200">
                <a:latin typeface="Calibri" charset="0"/>
              </a:rPr>
              <a:pPr eaLnBrk="1" hangingPunct="1"/>
              <a:t>9</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5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Luxated: when completely outside the lens patellar fossa into the ant chamber, vitreous or on the retina. </a:t>
            </a:r>
            <a:r>
              <a:rPr lang="en-US" b="1">
                <a:latin typeface="Calibri" charset="0"/>
                <a:ea typeface="ＭＳ Ｐゴシック" charset="0"/>
                <a:cs typeface="ＭＳ Ｐゴシック" charset="0"/>
              </a:rPr>
              <a:t>Posterior</a:t>
            </a:r>
            <a:r>
              <a:rPr lang="en-US">
                <a:latin typeface="Calibri" charset="0"/>
                <a:ea typeface="ＭＳ Ｐゴシック" charset="0"/>
                <a:cs typeface="ＭＳ Ｐゴシック" charset="0"/>
              </a:rPr>
              <a:t>: zonular and Wieger</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vitreal ligament attachments to lens capsule completely severed, </a:t>
            </a:r>
            <a:r>
              <a:rPr lang="en-US" altLang="ja-JP" b="1">
                <a:latin typeface="Calibri" charset="0"/>
                <a:ea typeface="ＭＳ Ｐゴシック" charset="0"/>
                <a:cs typeface="ＭＳ Ｐゴシック" charset="0"/>
              </a:rPr>
              <a:t>anterior:</a:t>
            </a:r>
            <a:r>
              <a:rPr lang="en-US" altLang="ja-JP">
                <a:latin typeface="Calibri" charset="0"/>
                <a:ea typeface="ＭＳ Ｐゴシック" charset="0"/>
                <a:cs typeface="ＭＳ Ｐゴシック" charset="0"/>
              </a:rPr>
              <a:t> few attachments may still be present (esp. if small lens).</a:t>
            </a:r>
          </a:p>
          <a:p>
            <a:pPr eaLnBrk="1" hangingPunct="1">
              <a:spcBef>
                <a:spcPct val="0"/>
              </a:spcBef>
            </a:pPr>
            <a:r>
              <a:rPr lang="en-US">
                <a:latin typeface="Calibri" charset="0"/>
                <a:ea typeface="ＭＳ Ｐゴシック" charset="0"/>
                <a:cs typeface="ＭＳ Ｐゴシック" charset="0"/>
              </a:rPr>
              <a:t>Small lens can easily pop back and forth with pupil dilation </a:t>
            </a:r>
          </a:p>
          <a:p>
            <a:pPr lvl="1" eaLnBrk="1" hangingPunct="1">
              <a:spcBef>
                <a:spcPct val="0"/>
              </a:spcBef>
            </a:pPr>
            <a:r>
              <a:rPr lang="en-US">
                <a:latin typeface="Calibri" charset="0"/>
                <a:ea typeface="ＭＳ Ｐゴシック" charset="0"/>
              </a:rPr>
              <a:t>Dislocation into AC or pupil can cause pupillary block, blocks flow of aq from post to ant chamber</a:t>
            </a:r>
            <a:r>
              <a:rPr lang="en-US">
                <a:latin typeface="Calibri" charset="0"/>
                <a:ea typeface="ＭＳ Ｐゴシック" charset="0"/>
                <a:sym typeface="Wingdings" charset="0"/>
              </a:rPr>
              <a:t> iris bows</a:t>
            </a:r>
            <a:r>
              <a:rPr lang="en-US">
                <a:latin typeface="Calibri" charset="0"/>
                <a:ea typeface="ＭＳ Ｐゴシック" charset="0"/>
              </a:rPr>
              <a:t> and angle-closure glaucoma</a:t>
            </a:r>
          </a:p>
          <a:p>
            <a:pPr eaLnBrk="1" hangingPunct="1">
              <a:spcBef>
                <a:spcPct val="0"/>
              </a:spcBef>
            </a:pPr>
            <a:r>
              <a:rPr lang="en-US">
                <a:latin typeface="Calibri" charset="0"/>
                <a:ea typeface="ＭＳ Ｐゴシック" charset="0"/>
                <a:cs typeface="ＭＳ Ｐゴシック" charset="0"/>
              </a:rPr>
              <a:t>Partial dislocation/subluxed: still within lens space/pupillary area, some zonular fibers and/or Wieger</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vitreal ligament are attached </a:t>
            </a:r>
          </a:p>
          <a:p>
            <a:pPr eaLnBrk="1" hangingPunct="1">
              <a:spcBef>
                <a:spcPct val="0"/>
              </a:spcBef>
            </a:pPr>
            <a:r>
              <a:rPr lang="en-US">
                <a:latin typeface="Calibri" charset="0"/>
                <a:ea typeface="ＭＳ Ｐゴシック" charset="0"/>
                <a:cs typeface="ＭＳ Ｐゴシック" charset="0"/>
              </a:rPr>
              <a:t>Signs: progressive myopia or noncorneal astigmatism (from anterior displacement or tilting of  lens) </a:t>
            </a:r>
          </a:p>
          <a:p>
            <a:pPr eaLnBrk="1" hangingPunct="1">
              <a:spcBef>
                <a:spcPct val="0"/>
              </a:spcBef>
            </a:pPr>
            <a:r>
              <a:rPr lang="en-US">
                <a:latin typeface="Calibri" charset="0"/>
                <a:ea typeface="ＭＳ Ｐゴシック" charset="0"/>
                <a:cs typeface="ＭＳ Ｐゴシック" charset="0"/>
              </a:rPr>
              <a:t>Phacodonesis (tremulous lens resulting from some/most of zonular fibers broken)  (seen when pt rapidly centers gaze from an eccentric position)</a:t>
            </a:r>
          </a:p>
          <a:p>
            <a:pPr eaLnBrk="1" hangingPunct="1">
              <a:spcBef>
                <a:spcPct val="0"/>
              </a:spcBef>
            </a:pPr>
            <a:r>
              <a:rPr lang="en-US">
                <a:latin typeface="Calibri" charset="0"/>
                <a:ea typeface="ＭＳ Ｐゴシック" charset="0"/>
                <a:cs typeface="ＭＳ Ｐゴシック" charset="0"/>
              </a:rPr>
              <a:t>gonioscopy: iridodonesis (tremulousness o iris with eye movement as a signs of subluxation) in areas of zonular deficiency</a:t>
            </a:r>
          </a:p>
          <a:p>
            <a:pPr eaLnBrk="1" hangingPunct="1">
              <a:spcBef>
                <a:spcPct val="0"/>
              </a:spcBef>
            </a:pPr>
            <a:r>
              <a:rPr lang="en-US">
                <a:latin typeface="Calibri" charset="0"/>
                <a:ea typeface="ＭＳ Ｐゴシック" charset="0"/>
                <a:cs typeface="ＭＳ Ｐゴシック" charset="0"/>
              </a:rPr>
              <a:t>asymmetry of the depth of the AC between two eyes or marked variations in depth from one quadrant to another in an affected eye,</a:t>
            </a:r>
          </a:p>
          <a:p>
            <a:pPr eaLnBrk="1" hangingPunct="1">
              <a:spcBef>
                <a:spcPct val="0"/>
              </a:spcBef>
            </a:pPr>
            <a:r>
              <a:rPr lang="en-US">
                <a:latin typeface="Calibri" charset="0"/>
                <a:ea typeface="ＭＳ Ｐゴシック" charset="0"/>
                <a:cs typeface="ＭＳ Ｐゴシック" charset="0"/>
              </a:rPr>
              <a:t>pupillary block from ectopia lentis imparts a </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volcano crater</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 contour to the central iris, may see a small bead of vitreous pushing through the pupil.</a:t>
            </a:r>
          </a:p>
          <a:p>
            <a:pPr eaLnBrk="1" hangingPunct="1">
              <a:spcBef>
                <a:spcPct val="0"/>
              </a:spcBef>
            </a:pPr>
            <a:r>
              <a:rPr lang="en-US">
                <a:latin typeface="Calibri" charset="0"/>
                <a:ea typeface="ＭＳ Ｐゴシック" charset="0"/>
                <a:cs typeface="ＭＳ Ｐゴシック" charset="0"/>
              </a:rPr>
              <a:t>tonometry in various eye positions may reveal significant diffs due to position-dependent pupillary block</a:t>
            </a:r>
          </a:p>
          <a:p>
            <a:pPr eaLnBrk="1" hangingPunct="1">
              <a:spcBef>
                <a:spcPct val="0"/>
              </a:spcBef>
            </a:pPr>
            <a:endParaRPr lang="en-US">
              <a:latin typeface="Calibri" charset="0"/>
              <a:ea typeface="ＭＳ Ｐゴシック" charset="0"/>
              <a:cs typeface="ＭＳ Ｐゴシック" charset="0"/>
            </a:endParaRPr>
          </a:p>
        </p:txBody>
      </p:sp>
      <p:sp>
        <p:nvSpPr>
          <p:cNvPr id="35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43949B6-D463-8B4E-B50C-276965801BC6}" type="slidenum">
              <a:rPr lang="en-US" sz="1200">
                <a:latin typeface="Calibri" charset="0"/>
              </a:rPr>
              <a:pPr eaLnBrk="1" hangingPunct="1"/>
              <a:t>11</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EBCDCD40-BBDD-374B-80BE-12DF1319C9D3}" type="datetimeFigureOut">
              <a:rPr lang="en-US" smtClean="0"/>
              <a:t>01/07/2016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469A8-D732-884E-BA0E-CA1E831FB31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CDCD40-BBDD-374B-80BE-12DF1319C9D3}" type="datetimeFigureOut">
              <a:rPr lang="en-US" smtClean="0"/>
              <a:t>01/07/2016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469A8-D732-884E-BA0E-CA1E831FB31C}"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BCDCD40-BBDD-374B-80BE-12DF1319C9D3}" type="datetimeFigureOut">
              <a:rPr lang="en-US" smtClean="0"/>
              <a:t>01/07/2016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469A8-D732-884E-BA0E-CA1E831FB31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BCDCD40-BBDD-374B-80BE-12DF1319C9D3}" type="datetimeFigureOut">
              <a:rPr lang="en-US" smtClean="0"/>
              <a:t>01/07/2016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469A8-D732-884E-BA0E-CA1E831FB31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BCDCD40-BBDD-374B-80BE-12DF1319C9D3}" type="datetimeFigureOut">
              <a:rPr lang="en-US" smtClean="0"/>
              <a:t>01/07/2016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469A8-D732-884E-BA0E-CA1E831FB31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EBCDCD40-BBDD-374B-80BE-12DF1319C9D3}" type="datetimeFigureOut">
              <a:rPr lang="en-US" smtClean="0"/>
              <a:t>01/07/2016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469A8-D732-884E-BA0E-CA1E831FB31C}"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CDCD40-BBDD-374B-80BE-12DF1319C9D3}" type="datetimeFigureOut">
              <a:rPr lang="en-US" smtClean="0"/>
              <a:t>01/07/2016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469A8-D732-884E-BA0E-CA1E831FB31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BCDCD40-BBDD-374B-80BE-12DF1319C9D3}" type="datetimeFigureOut">
              <a:rPr lang="en-US" smtClean="0"/>
              <a:t>01/07/2016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469A8-D732-884E-BA0E-CA1E831FB31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BCDCD40-BBDD-374B-80BE-12DF1319C9D3}" type="datetimeFigureOut">
              <a:rPr lang="en-US" smtClean="0"/>
              <a:t>01/07/2016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469A8-D732-884E-BA0E-CA1E831FB31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BCDCD40-BBDD-374B-80BE-12DF1319C9D3}" type="datetimeFigureOut">
              <a:rPr lang="en-US" smtClean="0"/>
              <a:t>01/07/2016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469A8-D732-884E-BA0E-CA1E831FB31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DCD40-BBDD-374B-80BE-12DF1319C9D3}" type="datetimeFigureOut">
              <a:rPr lang="en-US" smtClean="0"/>
              <a:t>01/07/2016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469A8-D732-884E-BA0E-CA1E831FB31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CDCD40-BBDD-374B-80BE-12DF1319C9D3}" type="datetimeFigureOut">
              <a:rPr lang="en-US" smtClean="0"/>
              <a:t>01/07/2016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469A8-D732-884E-BA0E-CA1E831FB31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EBCDCD40-BBDD-374B-80BE-12DF1319C9D3}" type="datetimeFigureOut">
              <a:rPr lang="en-US" smtClean="0"/>
              <a:t>01/07/2016</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4FA469A8-D732-884E-BA0E-CA1E831FB31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ctrTitle"/>
          </p:nvPr>
        </p:nvSpPr>
        <p:spPr>
          <a:xfrm>
            <a:off x="1322388" y="1524000"/>
            <a:ext cx="6499225" cy="1725613"/>
          </a:xfrm>
        </p:spPr>
        <p:txBody>
          <a:bodyPr/>
          <a:lstStyle/>
          <a:p>
            <a:pPr>
              <a:buClr>
                <a:srgbClr val="6FB7D7"/>
              </a:buClr>
              <a:buFont typeface="Wingdings 2" charset="0"/>
              <a:buNone/>
            </a:pPr>
            <a:r>
              <a:rPr lang="en-US">
                <a:latin typeface="Arial" charset="0"/>
                <a:ea typeface="ＭＳ Ｐゴシック" charset="0"/>
                <a:cs typeface="ＭＳ Ｐゴシック" charset="0"/>
              </a:rPr>
              <a:t>ECTOPIA</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LENTIS</a:t>
            </a:r>
            <a:endParaRPr lang="en-US">
              <a:latin typeface="News Gothic MT" charset="0"/>
              <a:ea typeface="ＭＳ Ｐゴシック" charset="0"/>
              <a:cs typeface="ＭＳ Ｐゴシック" charset="0"/>
            </a:endParaRPr>
          </a:p>
        </p:txBody>
      </p:sp>
      <p:sp>
        <p:nvSpPr>
          <p:cNvPr id="16386" name="Subtitle 2"/>
          <p:cNvSpPr>
            <a:spLocks noGrp="1"/>
          </p:cNvSpPr>
          <p:nvPr>
            <p:ph type="subTitle" idx="1"/>
          </p:nvPr>
        </p:nvSpPr>
        <p:spPr>
          <a:xfrm>
            <a:off x="1322388" y="3298825"/>
            <a:ext cx="6499225" cy="917575"/>
          </a:xfrm>
        </p:spPr>
        <p:txBody>
          <a:bodyPr>
            <a:normAutofit/>
          </a:bodyPr>
          <a:lstStyle/>
          <a:p>
            <a:pPr>
              <a:buClr>
                <a:srgbClr val="6FB7D7"/>
              </a:buClr>
              <a:buFont typeface="Wingdings 2" charset="0"/>
              <a:buNone/>
            </a:pPr>
            <a:r>
              <a:rPr lang="en-US">
                <a:solidFill>
                  <a:srgbClr val="898989"/>
                </a:solidFill>
                <a:latin typeface="Arial" charset="0"/>
                <a:ea typeface="ＭＳ Ｐゴシック" charset="0"/>
                <a:cs typeface="ＭＳ Ｐゴシック" charset="0"/>
              </a:rPr>
              <a:t>BY</a:t>
            </a:r>
          </a:p>
          <a:p>
            <a:pPr>
              <a:buClr>
                <a:srgbClr val="6FB7D7"/>
              </a:buClr>
              <a:buFont typeface="Wingdings 2" charset="0"/>
              <a:buNone/>
            </a:pPr>
            <a:r>
              <a:rPr lang="en-US">
                <a:solidFill>
                  <a:srgbClr val="898989"/>
                </a:solidFill>
                <a:latin typeface="Arial" charset="0"/>
                <a:ea typeface="ＭＳ Ｐゴシック" charset="0"/>
                <a:cs typeface="ＭＳ Ｐゴシック" charset="0"/>
              </a:rPr>
              <a:t>ADREA R. BENKOFF M.D.</a:t>
            </a:r>
          </a:p>
        </p:txBody>
      </p:sp>
    </p:spTree>
    <p:extLst>
      <p:ext uri="{BB962C8B-B14F-4D97-AF65-F5344CB8AC3E}">
        <p14:creationId xmlns:p14="http://schemas.microsoft.com/office/powerpoint/2010/main" val="2853158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Epidemiology</a:t>
            </a:r>
          </a:p>
        </p:txBody>
      </p:sp>
      <p:sp>
        <p:nvSpPr>
          <p:cNvPr id="33794" name="Content Placeholder 2"/>
          <p:cNvSpPr>
            <a:spLocks noGrp="1"/>
          </p:cNvSpPr>
          <p:nvPr>
            <p:ph idx="1"/>
          </p:nvPr>
        </p:nvSpPr>
        <p:spPr/>
        <p:txBody>
          <a:bodyPr/>
          <a:lstStyle/>
          <a:p>
            <a:pPr eaLnBrk="1" hangingPunct="1"/>
            <a:r>
              <a:rPr lang="en-US" sz="2800">
                <a:latin typeface="Arial" charset="0"/>
                <a:ea typeface="ＭＳ Ｐゴシック" charset="0"/>
                <a:cs typeface="ＭＳ Ｐゴシック" charset="0"/>
              </a:rPr>
              <a:t>Most frequent cause of inherited lens dislocation!</a:t>
            </a:r>
          </a:p>
          <a:p>
            <a:pPr eaLnBrk="1" hangingPunct="1"/>
            <a:r>
              <a:rPr lang="en-US" sz="2800">
                <a:latin typeface="Arial" charset="0"/>
                <a:ea typeface="ＭＳ Ｐゴシック" charset="0"/>
                <a:cs typeface="ＭＳ Ｐゴシック" charset="0"/>
              </a:rPr>
              <a:t>Affects both sexes equally</a:t>
            </a:r>
          </a:p>
          <a:p>
            <a:pPr eaLnBrk="1" hangingPunct="1"/>
            <a:r>
              <a:rPr lang="en-US" sz="2800">
                <a:latin typeface="Arial" charset="0"/>
                <a:ea typeface="ＭＳ Ｐゴシック" charset="0"/>
                <a:cs typeface="ＭＳ Ｐゴシック" charset="0"/>
              </a:rPr>
              <a:t>Found in all races</a:t>
            </a:r>
          </a:p>
        </p:txBody>
      </p:sp>
      <p:pic>
        <p:nvPicPr>
          <p:cNvPr id="33795" name="Picture 3" descr="marfa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2988" y="3825875"/>
            <a:ext cx="3738562"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04062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Ocular Features</a:t>
            </a:r>
          </a:p>
        </p:txBody>
      </p:sp>
      <p:sp>
        <p:nvSpPr>
          <p:cNvPr id="34818" name="Content Placeholder 2"/>
          <p:cNvSpPr>
            <a:spLocks noGrp="1"/>
          </p:cNvSpPr>
          <p:nvPr>
            <p:ph idx="1"/>
          </p:nvPr>
        </p:nvSpPr>
        <p:spPr/>
        <p:txBody>
          <a:bodyPr/>
          <a:lstStyle/>
          <a:p>
            <a:pPr eaLnBrk="1" hangingPunct="1">
              <a:lnSpc>
                <a:spcPct val="90000"/>
              </a:lnSpc>
            </a:pPr>
            <a:r>
              <a:rPr lang="en-US" sz="2200">
                <a:latin typeface="Arial" charset="0"/>
                <a:ea typeface="ＭＳ Ｐゴシック" charset="0"/>
                <a:cs typeface="ＭＳ Ｐゴシック" charset="0"/>
              </a:rPr>
              <a:t>Ectopia lentis: subluxated/luxated lenses</a:t>
            </a:r>
          </a:p>
          <a:p>
            <a:pPr lvl="1" eaLnBrk="1" hangingPunct="1">
              <a:lnSpc>
                <a:spcPct val="90000"/>
              </a:lnSpc>
            </a:pPr>
            <a:r>
              <a:rPr lang="en-US" sz="2000" b="1">
                <a:latin typeface="Arial" charset="0"/>
                <a:ea typeface="ＭＳ Ｐゴシック" charset="0"/>
              </a:rPr>
              <a:t>Superior or superotemporal</a:t>
            </a:r>
            <a:r>
              <a:rPr lang="en-US" sz="2000">
                <a:latin typeface="Arial" charset="0"/>
                <a:ea typeface="ＭＳ Ｐゴシック" charset="0"/>
              </a:rPr>
              <a:t> lens displacement, bilateral and symmetric</a:t>
            </a:r>
          </a:p>
          <a:p>
            <a:pPr lvl="2" eaLnBrk="1" hangingPunct="1">
              <a:lnSpc>
                <a:spcPct val="90000"/>
              </a:lnSpc>
            </a:pPr>
            <a:r>
              <a:rPr lang="en-US" sz="1900">
                <a:latin typeface="Arial" charset="0"/>
                <a:ea typeface="ＭＳ Ｐゴシック" charset="0"/>
              </a:rPr>
              <a:t>Zonules appear intact, but stretched/elongated or focally attenuated, broken or absent</a:t>
            </a:r>
          </a:p>
          <a:p>
            <a:pPr lvl="1" eaLnBrk="1" hangingPunct="1">
              <a:lnSpc>
                <a:spcPct val="90000"/>
              </a:lnSpc>
            </a:pPr>
            <a:r>
              <a:rPr lang="en-US" sz="2000">
                <a:latin typeface="Arial" charset="0"/>
                <a:ea typeface="ＭＳ Ｐゴシック" charset="0"/>
              </a:rPr>
              <a:t>50-80% of patients exhibit this finding</a:t>
            </a:r>
          </a:p>
          <a:p>
            <a:pPr lvl="1" eaLnBrk="1" hangingPunct="1">
              <a:lnSpc>
                <a:spcPct val="90000"/>
              </a:lnSpc>
            </a:pPr>
            <a:r>
              <a:rPr lang="en-US" sz="2000">
                <a:latin typeface="Arial" charset="0"/>
                <a:ea typeface="ＭＳ Ｐゴシック" charset="0"/>
              </a:rPr>
              <a:t>Minority of pts with ectopia lentis </a:t>
            </a:r>
            <a:r>
              <a:rPr lang="en-US" sz="2000">
                <a:latin typeface="Arial" charset="0"/>
                <a:ea typeface="ＭＳ Ｐゴシック" charset="0"/>
                <a:sym typeface="Wingdings" charset="0"/>
              </a:rPr>
              <a:t> glaucoma</a:t>
            </a:r>
          </a:p>
          <a:p>
            <a:pPr eaLnBrk="1" hangingPunct="1">
              <a:lnSpc>
                <a:spcPct val="90000"/>
              </a:lnSpc>
            </a:pPr>
            <a:endParaRPr lang="en-US" sz="2200">
              <a:latin typeface="Arial" charset="0"/>
              <a:ea typeface="ＭＳ Ｐゴシック" charset="0"/>
              <a:cs typeface="ＭＳ Ｐゴシック" charset="0"/>
              <a:sym typeface="Wingdings" charset="0"/>
            </a:endParaRPr>
          </a:p>
          <a:p>
            <a:pPr eaLnBrk="1" hangingPunct="1">
              <a:lnSpc>
                <a:spcPct val="90000"/>
              </a:lnSpc>
            </a:pPr>
            <a:r>
              <a:rPr lang="en-US" sz="2200">
                <a:latin typeface="Arial" charset="0"/>
                <a:ea typeface="ＭＳ Ｐゴシック" charset="0"/>
                <a:cs typeface="ＭＳ Ｐゴシック" charset="0"/>
                <a:sym typeface="Wingdings" charset="0"/>
              </a:rPr>
              <a:t>Signs: progressive myopia or noncorneal astigmatism, phacodonesis, iridodonesis, asymmetry of AC depth between two eyes, positional variation in IOP</a:t>
            </a:r>
            <a:r>
              <a:rPr lang="en-US" sz="2200">
                <a:latin typeface="Arial" charset="0"/>
                <a:ea typeface="ＭＳ Ｐゴシック" charset="0"/>
                <a:cs typeface="ＭＳ Ｐゴシック" charset="0"/>
              </a:rPr>
              <a:t> </a:t>
            </a:r>
          </a:p>
          <a:p>
            <a:pPr lvl="1" eaLnBrk="1" hangingPunct="1">
              <a:lnSpc>
                <a:spcPct val="90000"/>
              </a:lnSpc>
            </a:pPr>
            <a:endParaRPr lang="en-US" sz="2000">
              <a:latin typeface="Arial" charset="0"/>
              <a:ea typeface="ＭＳ Ｐゴシック" charset="0"/>
            </a:endParaRPr>
          </a:p>
        </p:txBody>
      </p:sp>
    </p:spTree>
    <p:extLst>
      <p:ext uri="{BB962C8B-B14F-4D97-AF65-F5344CB8AC3E}">
        <p14:creationId xmlns:p14="http://schemas.microsoft.com/office/powerpoint/2010/main" val="13041031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4" descr="marfan's Subluxed le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3088" y="3025775"/>
            <a:ext cx="416401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5" descr="marfan's sublux lens sam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8575" y="3397250"/>
            <a:ext cx="36703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6" descr="Acute ACG from luxated len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08575" y="247650"/>
            <a:ext cx="3424238"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7" descr="DL trauma into vitreous.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73088" y="231775"/>
            <a:ext cx="3865562" cy="2598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2253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Other Ocular Features</a:t>
            </a:r>
          </a:p>
        </p:txBody>
      </p:sp>
      <p:sp>
        <p:nvSpPr>
          <p:cNvPr id="38914" name="Content Placeholder 2"/>
          <p:cNvSpPr>
            <a:spLocks noGrp="1"/>
          </p:cNvSpPr>
          <p:nvPr>
            <p:ph idx="1"/>
          </p:nvPr>
        </p:nvSpPr>
        <p:spPr>
          <a:xfrm>
            <a:off x="549275" y="1600200"/>
            <a:ext cx="3794125" cy="4343400"/>
          </a:xfrm>
        </p:spPr>
        <p:txBody>
          <a:bodyPr/>
          <a:lstStyle/>
          <a:p>
            <a:pPr eaLnBrk="1" hangingPunct="1">
              <a:lnSpc>
                <a:spcPct val="80000"/>
              </a:lnSpc>
            </a:pPr>
            <a:r>
              <a:rPr lang="en-US" sz="1800">
                <a:latin typeface="Arial" charset="0"/>
                <a:ea typeface="ＭＳ Ｐゴシック" charset="0"/>
                <a:cs typeface="ＭＳ Ｐゴシック" charset="0"/>
              </a:rPr>
              <a:t>High axial myopia</a:t>
            </a:r>
            <a:endParaRPr lang="en-US" sz="1800">
              <a:latin typeface="Arial" charset="0"/>
              <a:ea typeface="ＭＳ Ｐゴシック" charset="0"/>
              <a:cs typeface="ＭＳ Ｐゴシック" charset="0"/>
              <a:sym typeface="Wingdings" charset="0"/>
            </a:endParaRPr>
          </a:p>
          <a:p>
            <a:pPr eaLnBrk="1" hangingPunct="1">
              <a:lnSpc>
                <a:spcPct val="80000"/>
              </a:lnSpc>
            </a:pPr>
            <a:r>
              <a:rPr lang="en-US" sz="1800">
                <a:latin typeface="Arial" charset="0"/>
                <a:ea typeface="ＭＳ Ｐゴシック" charset="0"/>
                <a:cs typeface="ＭＳ Ｐゴシック" charset="0"/>
                <a:sym typeface="Wingdings" charset="0"/>
              </a:rPr>
              <a:t>High risk of lattice degeneration</a:t>
            </a:r>
          </a:p>
          <a:p>
            <a:pPr lvl="1" eaLnBrk="1" hangingPunct="1">
              <a:lnSpc>
                <a:spcPct val="80000"/>
              </a:lnSpc>
            </a:pPr>
            <a:r>
              <a:rPr lang="en-US" sz="1600">
                <a:latin typeface="Arial" charset="0"/>
                <a:ea typeface="ＭＳ Ｐゴシック" charset="0"/>
                <a:sym typeface="Wingdings" charset="0"/>
              </a:rPr>
              <a:t>Atrophic disease of the peripheral retina (thinning, pigmentary changes)</a:t>
            </a:r>
            <a:endParaRPr lang="en-US" sz="1600">
              <a:latin typeface="Arial" charset="0"/>
              <a:ea typeface="ＭＳ Ｐゴシック" charset="0"/>
            </a:endParaRPr>
          </a:p>
          <a:p>
            <a:pPr eaLnBrk="1" hangingPunct="1">
              <a:lnSpc>
                <a:spcPct val="80000"/>
              </a:lnSpc>
            </a:pPr>
            <a:r>
              <a:rPr lang="en-US" sz="1800">
                <a:latin typeface="Arial" charset="0"/>
                <a:ea typeface="ＭＳ Ｐゴシック" charset="0"/>
                <a:cs typeface="ＭＳ Ｐゴシック" charset="0"/>
              </a:rPr>
              <a:t>Retinal detachment</a:t>
            </a:r>
          </a:p>
          <a:p>
            <a:pPr eaLnBrk="1" hangingPunct="1">
              <a:lnSpc>
                <a:spcPct val="80000"/>
              </a:lnSpc>
            </a:pPr>
            <a:r>
              <a:rPr lang="en-US" sz="1800">
                <a:latin typeface="Arial" charset="0"/>
                <a:ea typeface="ＭＳ Ｐゴシック" charset="0"/>
                <a:cs typeface="ＭＳ Ｐゴシック" charset="0"/>
              </a:rPr>
              <a:t>Microphakia</a:t>
            </a:r>
          </a:p>
          <a:p>
            <a:pPr eaLnBrk="1" hangingPunct="1">
              <a:lnSpc>
                <a:spcPct val="80000"/>
              </a:lnSpc>
            </a:pPr>
            <a:r>
              <a:rPr lang="en-US" sz="1800">
                <a:latin typeface="Arial" charset="0"/>
                <a:ea typeface="ＭＳ Ｐゴシック" charset="0"/>
                <a:cs typeface="ＭＳ Ｐゴシック" charset="0"/>
              </a:rPr>
              <a:t>Strabismus</a:t>
            </a:r>
          </a:p>
          <a:p>
            <a:pPr eaLnBrk="1" hangingPunct="1">
              <a:lnSpc>
                <a:spcPct val="80000"/>
              </a:lnSpc>
            </a:pPr>
            <a:r>
              <a:rPr lang="en-US" sz="1800">
                <a:latin typeface="Arial" charset="0"/>
                <a:ea typeface="ＭＳ Ｐゴシック" charset="0"/>
                <a:cs typeface="ＭＳ Ｐゴシック" charset="0"/>
              </a:rPr>
              <a:t>Ptosis</a:t>
            </a:r>
            <a:endParaRPr lang="en-US">
              <a:latin typeface="News Gothic MT" charset="0"/>
              <a:ea typeface="ＭＳ Ｐゴシック" charset="0"/>
              <a:cs typeface="ＭＳ Ｐゴシック" charset="0"/>
              <a:sym typeface="Wingdings" charset="0"/>
            </a:endParaRPr>
          </a:p>
          <a:p>
            <a:pPr eaLnBrk="1" hangingPunct="1">
              <a:lnSpc>
                <a:spcPct val="80000"/>
              </a:lnSpc>
            </a:pPr>
            <a:endParaRPr lang="en-US" sz="1800">
              <a:latin typeface="Arial" charset="0"/>
              <a:ea typeface="ＭＳ Ｐゴシック" charset="0"/>
              <a:cs typeface="ＭＳ Ｐゴシック" charset="0"/>
            </a:endParaRPr>
          </a:p>
          <a:p>
            <a:pPr eaLnBrk="1" hangingPunct="1">
              <a:lnSpc>
                <a:spcPct val="80000"/>
              </a:lnSpc>
            </a:pPr>
            <a:endParaRPr lang="en-US" sz="1800">
              <a:latin typeface="Arial" charset="0"/>
              <a:ea typeface="ＭＳ Ｐゴシック" charset="0"/>
              <a:cs typeface="ＭＳ Ｐゴシック" charset="0"/>
              <a:sym typeface="Wingdings" charset="0"/>
            </a:endParaRPr>
          </a:p>
          <a:p>
            <a:pPr eaLnBrk="1" hangingPunct="1">
              <a:lnSpc>
                <a:spcPct val="80000"/>
              </a:lnSpc>
            </a:pPr>
            <a:endParaRPr lang="en-US" sz="600">
              <a:latin typeface="News Gothic MT" charset="0"/>
              <a:ea typeface="ＭＳ Ｐゴシック" charset="0"/>
              <a:cs typeface="ＭＳ Ｐゴシック" charset="0"/>
            </a:endParaRPr>
          </a:p>
        </p:txBody>
      </p:sp>
      <p:sp>
        <p:nvSpPr>
          <p:cNvPr id="38915" name="Text Box 4"/>
          <p:cNvSpPr txBox="1">
            <a:spLocks noChangeArrowheads="1"/>
          </p:cNvSpPr>
          <p:nvPr/>
        </p:nvSpPr>
        <p:spPr bwMode="auto">
          <a:xfrm>
            <a:off x="4498975" y="1600200"/>
            <a:ext cx="3671888" cy="462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buFontTx/>
              <a:buChar char="•"/>
            </a:pPr>
            <a:r>
              <a:rPr lang="en-US" sz="1800">
                <a:solidFill>
                  <a:srgbClr val="595959"/>
                </a:solidFill>
              </a:rPr>
              <a:t>Megalocornea, flat corneas</a:t>
            </a:r>
          </a:p>
          <a:p>
            <a:pPr defTabSz="914400" eaLnBrk="1" hangingPunct="1">
              <a:buFontTx/>
              <a:buChar char="•"/>
            </a:pPr>
            <a:endParaRPr lang="en-US" sz="1800">
              <a:solidFill>
                <a:srgbClr val="595959"/>
              </a:solidFill>
            </a:endParaRPr>
          </a:p>
          <a:p>
            <a:pPr defTabSz="914400" eaLnBrk="1" hangingPunct="1">
              <a:buFontTx/>
              <a:buChar char="•"/>
            </a:pPr>
            <a:r>
              <a:rPr lang="en-US" sz="1800">
                <a:solidFill>
                  <a:srgbClr val="595959"/>
                </a:solidFill>
              </a:rPr>
              <a:t>Premature cataracts (30-50yo)</a:t>
            </a:r>
          </a:p>
          <a:p>
            <a:pPr defTabSz="914400" eaLnBrk="1" hangingPunct="1">
              <a:buFontTx/>
              <a:buChar char="•"/>
            </a:pPr>
            <a:endParaRPr lang="en-US" sz="1800">
              <a:solidFill>
                <a:srgbClr val="595959"/>
              </a:solidFill>
            </a:endParaRPr>
          </a:p>
          <a:p>
            <a:pPr defTabSz="914400" eaLnBrk="1" hangingPunct="1">
              <a:buFontTx/>
              <a:buChar char="•"/>
            </a:pPr>
            <a:r>
              <a:rPr lang="en-US" sz="1800">
                <a:solidFill>
                  <a:srgbClr val="595959"/>
                </a:solidFill>
              </a:rPr>
              <a:t>Hypoplasia of iris stroma and dilator muscle</a:t>
            </a:r>
            <a:r>
              <a:rPr lang="en-US" sz="1800">
                <a:solidFill>
                  <a:srgbClr val="595959"/>
                </a:solidFill>
                <a:sym typeface="Wingdings" charset="0"/>
              </a:rPr>
              <a:t> can have peripheral transillumination, and poor dilation with mydriatic drops</a:t>
            </a:r>
          </a:p>
          <a:p>
            <a:pPr defTabSz="914400" eaLnBrk="1" hangingPunct="1">
              <a:buFontTx/>
              <a:buChar char="•"/>
            </a:pPr>
            <a:endParaRPr lang="en-US" sz="1800">
              <a:solidFill>
                <a:srgbClr val="595959"/>
              </a:solidFill>
              <a:sym typeface="Wingdings" charset="0"/>
            </a:endParaRPr>
          </a:p>
          <a:p>
            <a:pPr defTabSz="914400" eaLnBrk="1" hangingPunct="1">
              <a:buFontTx/>
              <a:buChar char="•"/>
            </a:pPr>
            <a:r>
              <a:rPr lang="en-US" sz="1800">
                <a:solidFill>
                  <a:srgbClr val="595959"/>
                </a:solidFill>
                <a:sym typeface="Wingdings" charset="0"/>
              </a:rPr>
              <a:t>Early vitreous syneresis</a:t>
            </a:r>
          </a:p>
          <a:p>
            <a:pPr defTabSz="914400" eaLnBrk="1" hangingPunct="1">
              <a:buFontTx/>
              <a:buChar char="•"/>
            </a:pPr>
            <a:endParaRPr lang="en-US" sz="1800">
              <a:solidFill>
                <a:srgbClr val="595959"/>
              </a:solidFill>
              <a:sym typeface="Wingdings" charset="0"/>
            </a:endParaRPr>
          </a:p>
          <a:p>
            <a:pPr defTabSz="914400" eaLnBrk="1" hangingPunct="1">
              <a:buFontTx/>
              <a:buChar char="•"/>
            </a:pPr>
            <a:r>
              <a:rPr lang="en-US" sz="1800">
                <a:solidFill>
                  <a:srgbClr val="595959"/>
                </a:solidFill>
                <a:sym typeface="Wingdings" charset="0"/>
              </a:rPr>
              <a:t>Uveal colobomas</a:t>
            </a:r>
          </a:p>
          <a:p>
            <a:pPr defTabSz="914400" eaLnBrk="1" hangingPunct="1">
              <a:buFontTx/>
              <a:buChar char="•"/>
            </a:pPr>
            <a:endParaRPr lang="en-US" sz="1800">
              <a:solidFill>
                <a:srgbClr val="595959"/>
              </a:solidFill>
              <a:sym typeface="Wingdings" charset="0"/>
            </a:endParaRPr>
          </a:p>
          <a:p>
            <a:pPr defTabSz="914400" eaLnBrk="1" hangingPunct="1"/>
            <a:endParaRPr lang="en-US" sz="1800">
              <a:solidFill>
                <a:srgbClr val="595959"/>
              </a:solidFill>
              <a:sym typeface="Wingdings" charset="0"/>
            </a:endParaRPr>
          </a:p>
          <a:p>
            <a:pPr defTabSz="914400" eaLnBrk="1" hangingPunct="1"/>
            <a:endParaRPr lang="en-US" sz="1800">
              <a:solidFill>
                <a:srgbClr val="595959"/>
              </a:solidFill>
              <a:sym typeface="Wingdings" charset="0"/>
            </a:endParaRPr>
          </a:p>
          <a:p>
            <a:pPr defTabSz="914400" eaLnBrk="1" hangingPunct="1">
              <a:spcBef>
                <a:spcPct val="50000"/>
              </a:spcBef>
            </a:pPr>
            <a:endParaRPr lang="en-US" sz="1800"/>
          </a:p>
        </p:txBody>
      </p:sp>
    </p:spTree>
    <p:extLst>
      <p:ext uri="{BB962C8B-B14F-4D97-AF65-F5344CB8AC3E}">
        <p14:creationId xmlns:p14="http://schemas.microsoft.com/office/powerpoint/2010/main" val="21603949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descr="megalocorne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9700"/>
            <a:ext cx="400843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2" name="Picture 4" descr="megalocornea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81563" y="139700"/>
            <a:ext cx="402590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5" descr="image_page_wide.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132138"/>
            <a:ext cx="506412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7" descr="images-1.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3132138"/>
            <a:ext cx="1905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8" descr="Untitled.tif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05563" y="5062538"/>
            <a:ext cx="1957387"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26532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Systemic Features</a:t>
            </a:r>
          </a:p>
        </p:txBody>
      </p:sp>
      <p:sp>
        <p:nvSpPr>
          <p:cNvPr id="43010" name="Content Placeholder 2"/>
          <p:cNvSpPr>
            <a:spLocks noGrp="1"/>
          </p:cNvSpPr>
          <p:nvPr>
            <p:ph idx="1"/>
          </p:nvPr>
        </p:nvSpPr>
        <p:spPr/>
        <p:txBody>
          <a:bodyPr/>
          <a:lstStyle/>
          <a:p>
            <a:pPr eaLnBrk="1" hangingPunct="1">
              <a:lnSpc>
                <a:spcPct val="80000"/>
              </a:lnSpc>
            </a:pPr>
            <a:r>
              <a:rPr lang="en-US" sz="1500">
                <a:latin typeface="Arial" charset="0"/>
                <a:ea typeface="ＭＳ Ｐゴシック" charset="0"/>
                <a:cs typeface="ＭＳ Ｐゴシック" charset="0"/>
              </a:rPr>
              <a:t>Marfanoid habitus</a:t>
            </a:r>
          </a:p>
          <a:p>
            <a:pPr eaLnBrk="1" hangingPunct="1">
              <a:lnSpc>
                <a:spcPct val="80000"/>
              </a:lnSpc>
            </a:pPr>
            <a:r>
              <a:rPr lang="en-US" sz="1500">
                <a:latin typeface="Arial" charset="0"/>
                <a:ea typeface="ＭＳ Ｐゴシック" charset="0"/>
                <a:cs typeface="ＭＳ Ｐゴシック" charset="0"/>
              </a:rPr>
              <a:t>Arachnodactyly</a:t>
            </a:r>
          </a:p>
          <a:p>
            <a:pPr eaLnBrk="1" hangingPunct="1">
              <a:lnSpc>
                <a:spcPct val="80000"/>
              </a:lnSpc>
            </a:pPr>
            <a:r>
              <a:rPr lang="en-US" sz="1500">
                <a:latin typeface="Arial" charset="0"/>
                <a:ea typeface="ＭＳ Ｐゴシック" charset="0"/>
                <a:cs typeface="ＭＳ Ｐゴシック" charset="0"/>
              </a:rPr>
              <a:t>Muscular hypoplasia &amp; hypotonia</a:t>
            </a:r>
            <a:r>
              <a:rPr lang="en-US" sz="1500">
                <a:latin typeface="Arial" charset="0"/>
                <a:ea typeface="ＭＳ Ｐゴシック" charset="0"/>
                <a:cs typeface="ＭＳ Ｐゴシック" charset="0"/>
                <a:sym typeface="Wingdings" charset="0"/>
              </a:rPr>
              <a:t> joint laxity</a:t>
            </a:r>
          </a:p>
          <a:p>
            <a:pPr eaLnBrk="1" hangingPunct="1">
              <a:lnSpc>
                <a:spcPct val="80000"/>
              </a:lnSpc>
            </a:pPr>
            <a:r>
              <a:rPr lang="en-US" sz="1500">
                <a:latin typeface="Arial" charset="0"/>
                <a:ea typeface="ＭＳ Ｐゴシック" charset="0"/>
                <a:cs typeface="ＭＳ Ｐゴシック" charset="0"/>
                <a:sym typeface="Wingdings" charset="0"/>
              </a:rPr>
              <a:t>Pectus excavatum</a:t>
            </a:r>
          </a:p>
          <a:p>
            <a:pPr eaLnBrk="1" hangingPunct="1">
              <a:lnSpc>
                <a:spcPct val="80000"/>
              </a:lnSpc>
            </a:pPr>
            <a:r>
              <a:rPr lang="en-US" sz="1500">
                <a:latin typeface="Arial" charset="0"/>
                <a:ea typeface="ＭＳ Ｐゴシック" charset="0"/>
                <a:cs typeface="ＭＳ Ｐゴシック" charset="0"/>
                <a:sym typeface="Wingdings" charset="0"/>
              </a:rPr>
              <a:t>Scoliosis</a:t>
            </a:r>
          </a:p>
          <a:p>
            <a:pPr eaLnBrk="1" hangingPunct="1">
              <a:lnSpc>
                <a:spcPct val="80000"/>
              </a:lnSpc>
            </a:pPr>
            <a:r>
              <a:rPr lang="en-US" sz="1500">
                <a:latin typeface="Arial" charset="0"/>
                <a:ea typeface="ＭＳ Ｐゴシック" charset="0"/>
                <a:cs typeface="ＭＳ Ｐゴシック" charset="0"/>
                <a:sym typeface="Wingdings" charset="0"/>
              </a:rPr>
              <a:t>Aortic dilation dissecting aneurysm</a:t>
            </a:r>
          </a:p>
          <a:p>
            <a:pPr eaLnBrk="1" hangingPunct="1">
              <a:lnSpc>
                <a:spcPct val="80000"/>
              </a:lnSpc>
            </a:pPr>
            <a:r>
              <a:rPr lang="en-US" sz="1500">
                <a:latin typeface="Arial" charset="0"/>
                <a:ea typeface="ＭＳ Ｐゴシック" charset="0"/>
                <a:cs typeface="ＭＳ Ｐゴシック" charset="0"/>
                <a:sym typeface="Wingdings" charset="0"/>
              </a:rPr>
              <a:t>Valve disease: MVP, AI</a:t>
            </a:r>
          </a:p>
          <a:p>
            <a:pPr eaLnBrk="1" hangingPunct="1">
              <a:lnSpc>
                <a:spcPct val="80000"/>
              </a:lnSpc>
            </a:pPr>
            <a:r>
              <a:rPr lang="en-US" sz="1500">
                <a:latin typeface="Arial" charset="0"/>
                <a:ea typeface="ＭＳ Ｐゴシック" charset="0"/>
                <a:cs typeface="ＭＳ Ｐゴシック" charset="0"/>
                <a:sym typeface="Wingdings" charset="0"/>
              </a:rPr>
              <a:t>Decreased subcutaneous fat</a:t>
            </a:r>
          </a:p>
          <a:p>
            <a:pPr eaLnBrk="1" hangingPunct="1">
              <a:lnSpc>
                <a:spcPct val="80000"/>
              </a:lnSpc>
            </a:pPr>
            <a:r>
              <a:rPr lang="en-US" sz="1500">
                <a:latin typeface="Arial" charset="0"/>
                <a:ea typeface="ＭＳ Ｐゴシック" charset="0"/>
                <a:cs typeface="ＭＳ Ｐゴシック" charset="0"/>
                <a:sym typeface="Wingdings" charset="0"/>
              </a:rPr>
              <a:t>Lungs: cystic malformation, lobulation, emphysema</a:t>
            </a:r>
          </a:p>
          <a:p>
            <a:pPr eaLnBrk="1" hangingPunct="1">
              <a:lnSpc>
                <a:spcPct val="80000"/>
              </a:lnSpc>
            </a:pPr>
            <a:r>
              <a:rPr lang="en-US" sz="1500">
                <a:latin typeface="Arial" charset="0"/>
                <a:ea typeface="ＭＳ Ｐゴシック" charset="0"/>
                <a:cs typeface="ＭＳ Ｐゴシック" charset="0"/>
                <a:sym typeface="Wingdings" charset="0"/>
              </a:rPr>
              <a:t>Genitourinary system: ureteric stricturesrecurrent pyelonephritis</a:t>
            </a:r>
          </a:p>
          <a:p>
            <a:pPr eaLnBrk="1" hangingPunct="1">
              <a:lnSpc>
                <a:spcPct val="80000"/>
              </a:lnSpc>
            </a:pPr>
            <a:endParaRPr lang="en-US" sz="1500">
              <a:latin typeface="Arial" charset="0"/>
              <a:ea typeface="ＭＳ Ｐゴシック" charset="0"/>
              <a:cs typeface="ＭＳ Ｐゴシック" charset="0"/>
            </a:endParaRPr>
          </a:p>
        </p:txBody>
      </p:sp>
    </p:spTree>
    <p:extLst>
      <p:ext uri="{BB962C8B-B14F-4D97-AF65-F5344CB8AC3E}">
        <p14:creationId xmlns:p14="http://schemas.microsoft.com/office/powerpoint/2010/main" val="28791993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4" descr="aortic dissection marfa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425" y="184150"/>
            <a:ext cx="34480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6" descr="pectus excavatum.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73475" y="1317625"/>
            <a:ext cx="2233613"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7" descr="arachnodactyly.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9225" y="3854450"/>
            <a:ext cx="2895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8" descr="images.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13475" y="3016250"/>
            <a:ext cx="2060575" cy="322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53263" y="184150"/>
            <a:ext cx="1776412"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5252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Diagnosis</a:t>
            </a:r>
          </a:p>
        </p:txBody>
      </p:sp>
      <p:sp>
        <p:nvSpPr>
          <p:cNvPr id="47106" name="Content Placeholder 2"/>
          <p:cNvSpPr>
            <a:spLocks noGrp="1"/>
          </p:cNvSpPr>
          <p:nvPr>
            <p:ph idx="1"/>
          </p:nvPr>
        </p:nvSpPr>
        <p:spPr/>
        <p:txBody>
          <a:bodyPr/>
          <a:lstStyle/>
          <a:p>
            <a:pPr eaLnBrk="1" hangingPunct="1"/>
            <a:r>
              <a:rPr lang="en-US">
                <a:latin typeface="Arial" charset="0"/>
                <a:ea typeface="ＭＳ Ｐゴシック" charset="0"/>
                <a:cs typeface="ＭＳ Ｐゴシック" charset="0"/>
              </a:rPr>
              <a:t>Genetic testing: (fibrillin-1) FBN1 gene mutation on chromosome 15</a:t>
            </a:r>
          </a:p>
          <a:p>
            <a:pPr lvl="1" eaLnBrk="1" hangingPunct="1"/>
            <a:r>
              <a:rPr lang="en-US">
                <a:latin typeface="Arial" charset="0"/>
                <a:ea typeface="ＭＳ Ｐゴシック" charset="0"/>
              </a:rPr>
              <a:t>Limited use due to locus heterogeneity, large size of gene, and sporadic cases </a:t>
            </a:r>
          </a:p>
          <a:p>
            <a:pPr eaLnBrk="1" hangingPunct="1"/>
            <a:r>
              <a:rPr lang="en-US">
                <a:latin typeface="Arial" charset="0"/>
                <a:ea typeface="ＭＳ Ｐゴシック" charset="0"/>
                <a:cs typeface="ＭＳ Ｐゴシック" charset="0"/>
              </a:rPr>
              <a:t>Clinical diagnosis: depends on major and minor signs as defined by Ghent nosology (1996)</a:t>
            </a:r>
          </a:p>
          <a:p>
            <a:pPr lvl="1" eaLnBrk="1" hangingPunct="1"/>
            <a:r>
              <a:rPr lang="en-US">
                <a:latin typeface="Arial" charset="0"/>
                <a:ea typeface="ＭＳ Ｐゴシック" charset="0"/>
              </a:rPr>
              <a:t>Unequivocally diagnoses or exclude Marfan in 86% of cases</a:t>
            </a:r>
          </a:p>
        </p:txBody>
      </p:sp>
    </p:spTree>
    <p:extLst>
      <p:ext uri="{BB962C8B-B14F-4D97-AF65-F5344CB8AC3E}">
        <p14:creationId xmlns:p14="http://schemas.microsoft.com/office/powerpoint/2010/main" val="16746490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Pathology</a:t>
            </a:r>
          </a:p>
        </p:txBody>
      </p:sp>
      <p:sp>
        <p:nvSpPr>
          <p:cNvPr id="49154" name="Content Placeholder 2"/>
          <p:cNvSpPr>
            <a:spLocks noGrp="1"/>
          </p:cNvSpPr>
          <p:nvPr>
            <p:ph idx="1"/>
          </p:nvPr>
        </p:nvSpPr>
        <p:spPr/>
        <p:txBody>
          <a:bodyPr/>
          <a:lstStyle/>
          <a:p>
            <a:pPr eaLnBrk="1" hangingPunct="1">
              <a:buFont typeface="Wingdings 2" charset="0"/>
              <a:buNone/>
            </a:pPr>
            <a:r>
              <a:rPr lang="en-US">
                <a:latin typeface="Arial" charset="0"/>
                <a:ea typeface="ＭＳ Ｐゴシック" charset="0"/>
                <a:cs typeface="ＭＳ Ｐゴシック" charset="0"/>
              </a:rPr>
              <a:t>Ectopia Lentis:</a:t>
            </a:r>
          </a:p>
          <a:p>
            <a:pPr eaLnBrk="1" hangingPunct="1"/>
            <a:r>
              <a:rPr lang="en-US">
                <a:latin typeface="Arial" charset="0"/>
                <a:ea typeface="ＭＳ Ｐゴシック" charset="0"/>
                <a:cs typeface="ＭＳ Ｐゴシック" charset="0"/>
              </a:rPr>
              <a:t>Abnormal production, distribution, and attachment of zonules</a:t>
            </a:r>
          </a:p>
          <a:p>
            <a:pPr lvl="1" eaLnBrk="1" hangingPunct="1"/>
            <a:r>
              <a:rPr lang="en-US">
                <a:latin typeface="Arial" charset="0"/>
                <a:ea typeface="ＭＳ Ｐゴシック" charset="0"/>
              </a:rPr>
              <a:t>Chief component of zonules is fibrillin</a:t>
            </a:r>
          </a:p>
          <a:p>
            <a:pPr lvl="1" eaLnBrk="1" hangingPunct="1"/>
            <a:r>
              <a:rPr lang="en-US">
                <a:latin typeface="Arial" charset="0"/>
                <a:ea typeface="ＭＳ Ｐゴシック" charset="0"/>
              </a:rPr>
              <a:t>Zonular bundles are thin and scanty</a:t>
            </a:r>
          </a:p>
        </p:txBody>
      </p:sp>
    </p:spTree>
    <p:extLst>
      <p:ext uri="{BB962C8B-B14F-4D97-AF65-F5344CB8AC3E}">
        <p14:creationId xmlns:p14="http://schemas.microsoft.com/office/powerpoint/2010/main" val="41291309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Pathology</a:t>
            </a:r>
          </a:p>
        </p:txBody>
      </p:sp>
      <p:sp>
        <p:nvSpPr>
          <p:cNvPr id="51202" name="Content Placeholder 2"/>
          <p:cNvSpPr>
            <a:spLocks noGrp="1"/>
          </p:cNvSpPr>
          <p:nvPr>
            <p:ph idx="1"/>
          </p:nvPr>
        </p:nvSpPr>
        <p:spPr>
          <a:xfrm>
            <a:off x="457200" y="1243013"/>
            <a:ext cx="8229600" cy="4883150"/>
          </a:xfrm>
        </p:spPr>
        <p:txBody>
          <a:bodyPr/>
          <a:lstStyle/>
          <a:p>
            <a:pPr eaLnBrk="1" hangingPunct="1">
              <a:lnSpc>
                <a:spcPct val="70000"/>
              </a:lnSpc>
              <a:buFont typeface="Wingdings 2" charset="0"/>
              <a:buNone/>
            </a:pPr>
            <a:endParaRPr lang="en-US" sz="2600">
              <a:latin typeface="Arial" charset="0"/>
              <a:ea typeface="ＭＳ Ｐゴシック" charset="0"/>
              <a:cs typeface="ＭＳ Ｐゴシック" charset="0"/>
              <a:sym typeface="Wingdings" charset="0"/>
            </a:endParaRPr>
          </a:p>
          <a:p>
            <a:pPr eaLnBrk="1" hangingPunct="1">
              <a:lnSpc>
                <a:spcPct val="70000"/>
              </a:lnSpc>
              <a:buFont typeface="Wingdings 2" charset="0"/>
              <a:buNone/>
            </a:pPr>
            <a:r>
              <a:rPr lang="en-US" sz="2600">
                <a:latin typeface="Arial" charset="0"/>
                <a:ea typeface="ＭＳ Ｐゴシック" charset="0"/>
                <a:cs typeface="ＭＳ Ｐゴシック" charset="0"/>
                <a:sym typeface="Wingdings" charset="0"/>
              </a:rPr>
              <a:t>Secondary glaucoma:</a:t>
            </a:r>
          </a:p>
          <a:p>
            <a:pPr eaLnBrk="1" hangingPunct="1">
              <a:lnSpc>
                <a:spcPct val="70000"/>
              </a:lnSpc>
            </a:pPr>
            <a:r>
              <a:rPr lang="en-US" sz="2600">
                <a:latin typeface="Arial" charset="0"/>
                <a:ea typeface="ＭＳ Ｐゴシック" charset="0"/>
                <a:cs typeface="ＭＳ Ｐゴシック" charset="0"/>
                <a:sym typeface="Wingdings" charset="0"/>
              </a:rPr>
              <a:t>Lens dislocation into pupil or AC pupillary block iris bowingangle closure glaucoma</a:t>
            </a:r>
          </a:p>
          <a:p>
            <a:pPr eaLnBrk="1" hangingPunct="1">
              <a:lnSpc>
                <a:spcPct val="70000"/>
              </a:lnSpc>
            </a:pPr>
            <a:r>
              <a:rPr lang="en-US" sz="2600">
                <a:latin typeface="Arial" charset="0"/>
                <a:ea typeface="ＭＳ Ｐゴシック" charset="0"/>
                <a:cs typeface="ＭＳ Ｐゴシック" charset="0"/>
                <a:sym typeface="Wingdings" charset="0"/>
              </a:rPr>
              <a:t>Open angle: can present in childhood or adolescence</a:t>
            </a:r>
          </a:p>
          <a:p>
            <a:pPr lvl="1" eaLnBrk="1" hangingPunct="1">
              <a:lnSpc>
                <a:spcPct val="70000"/>
              </a:lnSpc>
            </a:pPr>
            <a:r>
              <a:rPr lang="en-US" sz="2600">
                <a:latin typeface="Arial" charset="0"/>
                <a:ea typeface="ＭＳ Ｐゴシック" charset="0"/>
                <a:sym typeface="Wingdings" charset="0"/>
              </a:rPr>
              <a:t>Congenital anomalies of the AC angle</a:t>
            </a:r>
          </a:p>
          <a:p>
            <a:pPr lvl="2" eaLnBrk="1" hangingPunct="1">
              <a:lnSpc>
                <a:spcPct val="70000"/>
              </a:lnSpc>
            </a:pPr>
            <a:r>
              <a:rPr lang="en-US" sz="2600">
                <a:latin typeface="Arial" charset="0"/>
                <a:ea typeface="ＭＳ Ｐゴシック" charset="0"/>
                <a:sym typeface="Wingdings" charset="0"/>
              </a:rPr>
              <a:t>Dense iris processes, incompletely developed angle</a:t>
            </a:r>
          </a:p>
          <a:p>
            <a:pPr lvl="2" eaLnBrk="1" hangingPunct="1">
              <a:lnSpc>
                <a:spcPct val="70000"/>
              </a:lnSpc>
            </a:pPr>
            <a:r>
              <a:rPr lang="en-US" sz="2600">
                <a:latin typeface="Arial" charset="0"/>
                <a:ea typeface="ＭＳ Ｐゴシック" charset="0"/>
                <a:sym typeface="Wingdings" charset="0"/>
              </a:rPr>
              <a:t>Concave iris tissue</a:t>
            </a:r>
          </a:p>
          <a:p>
            <a:pPr lvl="2" eaLnBrk="1" hangingPunct="1">
              <a:lnSpc>
                <a:spcPct val="70000"/>
              </a:lnSpc>
            </a:pPr>
            <a:r>
              <a:rPr lang="en-US" sz="2600">
                <a:latin typeface="Arial" charset="0"/>
                <a:ea typeface="ＭＳ Ｐゴシック" charset="0"/>
                <a:sym typeface="Wingdings" charset="0"/>
              </a:rPr>
              <a:t>Abnormal insertion of ciliary musculature into trabecular meshwork (chronic)</a:t>
            </a:r>
          </a:p>
          <a:p>
            <a:pPr lvl="2" eaLnBrk="1" hangingPunct="1">
              <a:lnSpc>
                <a:spcPct val="70000"/>
              </a:lnSpc>
              <a:buFont typeface="Wingdings 2" charset="0"/>
              <a:buNone/>
            </a:pPr>
            <a:endParaRPr lang="en-US" sz="2600">
              <a:latin typeface="Arial" charset="0"/>
              <a:ea typeface="ＭＳ Ｐゴシック" charset="0"/>
            </a:endParaRPr>
          </a:p>
        </p:txBody>
      </p:sp>
    </p:spTree>
    <p:extLst>
      <p:ext uri="{BB962C8B-B14F-4D97-AF65-F5344CB8AC3E}">
        <p14:creationId xmlns:p14="http://schemas.microsoft.com/office/powerpoint/2010/main" val="9487668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Case Presentation</a:t>
            </a:r>
          </a:p>
        </p:txBody>
      </p:sp>
      <p:sp>
        <p:nvSpPr>
          <p:cNvPr id="18434" name="Content Placeholder 2"/>
          <p:cNvSpPr>
            <a:spLocks noGrp="1"/>
          </p:cNvSpPr>
          <p:nvPr>
            <p:ph idx="1"/>
          </p:nvPr>
        </p:nvSpPr>
        <p:spPr/>
        <p:txBody>
          <a:bodyPr/>
          <a:lstStyle/>
          <a:p>
            <a:pPr eaLnBrk="1" hangingPunct="1">
              <a:lnSpc>
                <a:spcPct val="80000"/>
              </a:lnSpc>
              <a:buFont typeface="Wingdings 2" charset="0"/>
              <a:buNone/>
            </a:pPr>
            <a:r>
              <a:rPr lang="en-US" sz="2200" dirty="0">
                <a:latin typeface="Arial" charset="0"/>
                <a:ea typeface="ＭＳ Ｐゴシック" charset="0"/>
                <a:cs typeface="ＭＳ Ｐゴシック" charset="0"/>
              </a:rPr>
              <a:t>CC/HPI: 19 </a:t>
            </a:r>
            <a:r>
              <a:rPr lang="en-US" sz="2200" dirty="0" err="1">
                <a:latin typeface="Arial" charset="0"/>
                <a:ea typeface="ＭＳ Ｐゴシック" charset="0"/>
                <a:cs typeface="ＭＳ Ｐゴシック" charset="0"/>
              </a:rPr>
              <a:t>yo</a:t>
            </a:r>
            <a:r>
              <a:rPr lang="en-US" sz="2200" dirty="0">
                <a:latin typeface="Arial" charset="0"/>
                <a:ea typeface="ＭＳ Ｐゴシック" charset="0"/>
                <a:cs typeface="ＭＳ Ｐゴシック" charset="0"/>
              </a:rPr>
              <a:t> female presents with decreased VA in both eyes over the past </a:t>
            </a:r>
            <a:r>
              <a:rPr lang="en-US" sz="2200" dirty="0" smtClean="0">
                <a:latin typeface="Arial" charset="0"/>
                <a:ea typeface="ＭＳ Ｐゴシック" charset="0"/>
                <a:cs typeface="ＭＳ Ｐゴシック" charset="0"/>
              </a:rPr>
              <a:t>year. </a:t>
            </a:r>
            <a:r>
              <a:rPr lang="en-US" sz="2200" dirty="0">
                <a:latin typeface="Arial" charset="0"/>
                <a:ea typeface="ＭＳ Ｐゴシック" charset="0"/>
                <a:cs typeface="ＭＳ Ｐゴシック" charset="0"/>
              </a:rPr>
              <a:t>Subsequently complaining that she is unable to drive. Denies head or facial trauma, diplopia, flashes, floaters, </a:t>
            </a:r>
            <a:r>
              <a:rPr lang="en-US" sz="2200" dirty="0" err="1">
                <a:latin typeface="Arial" charset="0"/>
                <a:ea typeface="ＭＳ Ｐゴシック" charset="0"/>
                <a:cs typeface="ＭＳ Ｐゴシック" charset="0"/>
              </a:rPr>
              <a:t>blindspots</a:t>
            </a:r>
            <a:r>
              <a:rPr lang="en-US" sz="2200" dirty="0">
                <a:latin typeface="Arial" charset="0"/>
                <a:ea typeface="ＭＳ Ｐゴシック" charset="0"/>
                <a:cs typeface="ＭＳ Ｐゴシック" charset="0"/>
              </a:rPr>
              <a:t>, or pain.</a:t>
            </a:r>
          </a:p>
          <a:p>
            <a:pPr eaLnBrk="1" hangingPunct="1">
              <a:lnSpc>
                <a:spcPct val="80000"/>
              </a:lnSpc>
              <a:buFont typeface="Wingdings 2" charset="0"/>
              <a:buNone/>
            </a:pPr>
            <a:r>
              <a:rPr lang="en-US" sz="2200" dirty="0">
                <a:latin typeface="Arial" charset="0"/>
                <a:ea typeface="ＭＳ Ｐゴシック" charset="0"/>
                <a:cs typeface="ＭＳ Ｐゴシック" charset="0"/>
              </a:rPr>
              <a:t>POH: </a:t>
            </a:r>
            <a:r>
              <a:rPr lang="en-US" sz="2200" dirty="0" smtClean="0">
                <a:latin typeface="Arial" charset="0"/>
                <a:ea typeface="ＭＳ Ｐゴシック" charset="0"/>
                <a:cs typeface="ＭＳ Ｐゴシック" charset="0"/>
              </a:rPr>
              <a:t>high/pathologic </a:t>
            </a:r>
            <a:r>
              <a:rPr lang="en-US" sz="2200" dirty="0">
                <a:latin typeface="Arial" charset="0"/>
                <a:ea typeface="ＭＳ Ｐゴシック" charset="0"/>
                <a:cs typeface="ＭＳ Ｐゴシック" charset="0"/>
              </a:rPr>
              <a:t>myopia, right </a:t>
            </a:r>
            <a:r>
              <a:rPr lang="en-US" sz="2200" dirty="0" err="1">
                <a:latin typeface="Arial" charset="0"/>
                <a:ea typeface="ＭＳ Ｐゴシック" charset="0"/>
                <a:cs typeface="ＭＳ Ｐゴシック" charset="0"/>
              </a:rPr>
              <a:t>esotropia</a:t>
            </a:r>
            <a:r>
              <a:rPr lang="en-US" sz="2200" dirty="0">
                <a:latin typeface="Arial" charset="0"/>
                <a:ea typeface="ＭＳ Ｐゴシック" charset="0"/>
                <a:cs typeface="ＭＳ Ｐゴシック" charset="0"/>
              </a:rPr>
              <a:t> (poor vision from young age OU) </a:t>
            </a:r>
          </a:p>
          <a:p>
            <a:pPr eaLnBrk="1" hangingPunct="1">
              <a:lnSpc>
                <a:spcPct val="80000"/>
              </a:lnSpc>
              <a:buFont typeface="Wingdings 2" charset="0"/>
              <a:buNone/>
            </a:pPr>
            <a:r>
              <a:rPr lang="en-US" sz="2200" dirty="0">
                <a:latin typeface="Arial" charset="0"/>
                <a:ea typeface="ＭＳ Ｐゴシック" charset="0"/>
                <a:cs typeface="ＭＳ Ｐゴシック" charset="0"/>
              </a:rPr>
              <a:t>	*current glasses: -7.50 </a:t>
            </a:r>
            <a:r>
              <a:rPr lang="en-US" sz="2200" dirty="0" err="1">
                <a:latin typeface="Arial" charset="0"/>
                <a:ea typeface="ＭＳ Ｐゴシック" charset="0"/>
                <a:cs typeface="ＭＳ Ｐゴシック" charset="0"/>
              </a:rPr>
              <a:t>sph</a:t>
            </a:r>
            <a:r>
              <a:rPr lang="en-US" sz="2200" dirty="0">
                <a:latin typeface="Arial" charset="0"/>
                <a:ea typeface="ＭＳ Ｐゴシック" charset="0"/>
                <a:cs typeface="ＭＳ Ｐゴシック" charset="0"/>
              </a:rPr>
              <a:t> OD, -9.75 </a:t>
            </a:r>
            <a:r>
              <a:rPr lang="en-US" sz="2200" dirty="0" err="1">
                <a:latin typeface="Arial" charset="0"/>
                <a:ea typeface="ＭＳ Ｐゴシック" charset="0"/>
                <a:cs typeface="ＭＳ Ｐゴシック" charset="0"/>
              </a:rPr>
              <a:t>sph</a:t>
            </a:r>
            <a:r>
              <a:rPr lang="en-US" sz="2200" dirty="0">
                <a:latin typeface="Arial" charset="0"/>
                <a:ea typeface="ＭＳ Ｐゴシック" charset="0"/>
                <a:cs typeface="ＭＳ Ｐゴシック" charset="0"/>
              </a:rPr>
              <a:t> OS</a:t>
            </a:r>
          </a:p>
          <a:p>
            <a:pPr eaLnBrk="1" hangingPunct="1">
              <a:lnSpc>
                <a:spcPct val="80000"/>
              </a:lnSpc>
              <a:buFont typeface="Wingdings 2" charset="0"/>
              <a:buNone/>
            </a:pPr>
            <a:r>
              <a:rPr lang="en-US" sz="2200" dirty="0">
                <a:latin typeface="Arial" charset="0"/>
                <a:ea typeface="ＭＳ Ｐゴシック" charset="0"/>
                <a:cs typeface="ＭＳ Ｐゴシック" charset="0"/>
              </a:rPr>
              <a:t>Social </a:t>
            </a:r>
            <a:r>
              <a:rPr lang="en-US" sz="2200" dirty="0" err="1">
                <a:latin typeface="Arial" charset="0"/>
                <a:ea typeface="ＭＳ Ｐゴシック" charset="0"/>
                <a:cs typeface="ＭＳ Ｐゴシック" charset="0"/>
              </a:rPr>
              <a:t>Hx</a:t>
            </a:r>
            <a:r>
              <a:rPr lang="en-US" sz="2200" dirty="0">
                <a:latin typeface="Arial" charset="0"/>
                <a:ea typeface="ＭＳ Ｐゴシック" charset="0"/>
                <a:cs typeface="ＭＳ Ｐゴシック" charset="0"/>
              </a:rPr>
              <a:t>: Lives with family, one of 7 children. Currently in college, doing well academically, but socially limited due to poor vision.</a:t>
            </a:r>
          </a:p>
          <a:p>
            <a:pPr eaLnBrk="1" hangingPunct="1">
              <a:lnSpc>
                <a:spcPct val="80000"/>
              </a:lnSpc>
              <a:buFont typeface="Wingdings 2" charset="0"/>
              <a:buNone/>
            </a:pPr>
            <a:r>
              <a:rPr lang="en-US" sz="2200" dirty="0">
                <a:latin typeface="Arial" charset="0"/>
                <a:ea typeface="ＭＳ Ｐゴシック" charset="0"/>
                <a:cs typeface="ＭＳ Ｐゴシック" charset="0"/>
              </a:rPr>
              <a:t>Meds: None		Allergies: NKDA</a:t>
            </a:r>
          </a:p>
        </p:txBody>
      </p:sp>
    </p:spTree>
    <p:extLst>
      <p:ext uri="{BB962C8B-B14F-4D97-AF65-F5344CB8AC3E}">
        <p14:creationId xmlns:p14="http://schemas.microsoft.com/office/powerpoint/2010/main" val="30224932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6" descr="pupillary bloc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275" y="2200275"/>
            <a:ext cx="8682038"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4935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p:cNvSpPr>
          <p:nvPr>
            <p:ph type="title"/>
          </p:nvPr>
        </p:nvSpPr>
        <p:spPr/>
        <p:txBody>
          <a:bodyPr/>
          <a:lstStyle/>
          <a:p>
            <a:pPr eaLnBrk="1" hangingPunct="1"/>
            <a:r>
              <a:rPr lang="en-US">
                <a:latin typeface="Arial" charset="0"/>
                <a:ea typeface="ＭＳ Ｐゴシック" charset="0"/>
                <a:cs typeface="ＭＳ Ｐゴシック" charset="0"/>
              </a:rPr>
              <a:t>Pathology</a:t>
            </a:r>
          </a:p>
        </p:txBody>
      </p:sp>
      <p:sp>
        <p:nvSpPr>
          <p:cNvPr id="55298" name="Rectangle 3"/>
          <p:cNvSpPr>
            <a:spLocks noGrp="1"/>
          </p:cNvSpPr>
          <p:nvPr>
            <p:ph idx="1"/>
          </p:nvPr>
        </p:nvSpPr>
        <p:spPr/>
        <p:txBody>
          <a:bodyPr/>
          <a:lstStyle/>
          <a:p>
            <a:pPr eaLnBrk="1" hangingPunct="1">
              <a:lnSpc>
                <a:spcPct val="80000"/>
              </a:lnSpc>
              <a:buFont typeface="Wingdings 2" charset="0"/>
              <a:buNone/>
            </a:pPr>
            <a:r>
              <a:rPr lang="en-US" sz="3200">
                <a:latin typeface="Arial" charset="0"/>
                <a:ea typeface="ＭＳ Ｐゴシック" charset="0"/>
                <a:cs typeface="ＭＳ Ｐゴシック" charset="0"/>
              </a:rPr>
              <a:t>Retinal detachments:</a:t>
            </a:r>
          </a:p>
          <a:p>
            <a:pPr eaLnBrk="1" hangingPunct="1">
              <a:lnSpc>
                <a:spcPct val="80000"/>
              </a:lnSpc>
            </a:pPr>
            <a:r>
              <a:rPr lang="en-US" sz="3200">
                <a:latin typeface="Arial" charset="0"/>
                <a:ea typeface="ＭＳ Ｐゴシック" charset="0"/>
                <a:cs typeface="ＭＳ Ｐゴシック" charset="0"/>
              </a:rPr>
              <a:t>Combination of axial myopia, vitreous syneresis and abnormal vitreoretinal adhesions </a:t>
            </a:r>
            <a:r>
              <a:rPr lang="en-US" sz="3200">
                <a:latin typeface="Arial" charset="0"/>
                <a:ea typeface="ＭＳ Ｐゴシック" charset="0"/>
                <a:cs typeface="ＭＳ Ｐゴシック" charset="0"/>
                <a:sym typeface="Wingdings" charset="0"/>
              </a:rPr>
              <a:t> rhegmatogenous RD</a:t>
            </a:r>
          </a:p>
          <a:p>
            <a:pPr eaLnBrk="1" hangingPunct="1">
              <a:lnSpc>
                <a:spcPct val="80000"/>
              </a:lnSpc>
            </a:pPr>
            <a:r>
              <a:rPr lang="en-US" sz="3200">
                <a:latin typeface="Arial" charset="0"/>
                <a:ea typeface="ＭＳ Ｐゴシック" charset="0"/>
                <a:cs typeface="ＭＳ Ｐゴシック" charset="0"/>
                <a:sym typeface="Wingdings" charset="0"/>
              </a:rPr>
              <a:t>Subluxated/luxated lens capsule exerts traction on vitreous base peripheral tears</a:t>
            </a:r>
          </a:p>
          <a:p>
            <a:pPr eaLnBrk="1" hangingPunct="1"/>
            <a:endParaRPr lang="en-US" sz="3200">
              <a:latin typeface="News Gothic MT" charset="0"/>
              <a:ea typeface="ＭＳ Ｐゴシック" charset="0"/>
              <a:cs typeface="ＭＳ Ｐゴシック" charset="0"/>
            </a:endParaRPr>
          </a:p>
        </p:txBody>
      </p:sp>
    </p:spTree>
    <p:extLst>
      <p:ext uri="{BB962C8B-B14F-4D97-AF65-F5344CB8AC3E}">
        <p14:creationId xmlns:p14="http://schemas.microsoft.com/office/powerpoint/2010/main" val="18624999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Management</a:t>
            </a:r>
          </a:p>
        </p:txBody>
      </p:sp>
      <p:sp>
        <p:nvSpPr>
          <p:cNvPr id="56322" name="Content Placeholder 2"/>
          <p:cNvSpPr>
            <a:spLocks noGrp="1"/>
          </p:cNvSpPr>
          <p:nvPr>
            <p:ph idx="1"/>
          </p:nvPr>
        </p:nvSpPr>
        <p:spPr/>
        <p:txBody>
          <a:bodyPr/>
          <a:lstStyle/>
          <a:p>
            <a:pPr eaLnBrk="1" hangingPunct="1">
              <a:lnSpc>
                <a:spcPct val="90000"/>
              </a:lnSpc>
              <a:buFont typeface="Wingdings 2" charset="0"/>
              <a:buNone/>
            </a:pPr>
            <a:r>
              <a:rPr lang="en-US" sz="2000">
                <a:latin typeface="Arial" charset="0"/>
                <a:ea typeface="ＭＳ Ｐゴシック" charset="0"/>
                <a:cs typeface="ＭＳ Ｐゴシック" charset="0"/>
              </a:rPr>
              <a:t>Ectopia lentis:</a:t>
            </a:r>
          </a:p>
          <a:p>
            <a:pPr eaLnBrk="1" hangingPunct="1">
              <a:lnSpc>
                <a:spcPct val="90000"/>
              </a:lnSpc>
            </a:pPr>
            <a:r>
              <a:rPr lang="en-US" sz="2000">
                <a:latin typeface="Arial" charset="0"/>
                <a:ea typeface="ＭＳ Ｐゴシック" charset="0"/>
                <a:cs typeface="ＭＳ Ｐゴシック" charset="0"/>
              </a:rPr>
              <a:t>Refractive aids: glasses, contact lenses, need reading add if subluxed lens </a:t>
            </a:r>
          </a:p>
          <a:p>
            <a:pPr eaLnBrk="1" hangingPunct="1">
              <a:lnSpc>
                <a:spcPct val="90000"/>
              </a:lnSpc>
            </a:pPr>
            <a:r>
              <a:rPr lang="en-US" sz="2000">
                <a:latin typeface="Arial" charset="0"/>
                <a:ea typeface="ＭＳ Ｐゴシック" charset="0"/>
                <a:cs typeface="ＭＳ Ｐゴシック" charset="0"/>
              </a:rPr>
              <a:t>Pharmacological pupil manipulation</a:t>
            </a:r>
          </a:p>
          <a:p>
            <a:pPr eaLnBrk="1" hangingPunct="1">
              <a:lnSpc>
                <a:spcPct val="90000"/>
              </a:lnSpc>
            </a:pPr>
            <a:r>
              <a:rPr lang="en-US" sz="2000">
                <a:latin typeface="Arial" charset="0"/>
                <a:ea typeface="ＭＳ Ｐゴシック" charset="0"/>
                <a:cs typeface="ＭＳ Ｐゴシック" charset="0"/>
              </a:rPr>
              <a:t>Surgical lens extraction: cataract formation, anisometropia or refractive error not otherwise correctable, impending dislocation, lens-induced glaucoma or uveitis</a:t>
            </a:r>
          </a:p>
          <a:p>
            <a:pPr lvl="1" eaLnBrk="1" hangingPunct="1">
              <a:lnSpc>
                <a:spcPct val="90000"/>
              </a:lnSpc>
            </a:pPr>
            <a:r>
              <a:rPr lang="en-US" sz="1900">
                <a:latin typeface="Arial" charset="0"/>
                <a:ea typeface="ＭＳ Ｐゴシック" charset="0"/>
              </a:rPr>
              <a:t>Marfan pts have high rate of surgical complications</a:t>
            </a:r>
          </a:p>
        </p:txBody>
      </p:sp>
    </p:spTree>
    <p:extLst>
      <p:ext uri="{BB962C8B-B14F-4D97-AF65-F5344CB8AC3E}">
        <p14:creationId xmlns:p14="http://schemas.microsoft.com/office/powerpoint/2010/main" val="18771018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Surgical Management</a:t>
            </a:r>
          </a:p>
        </p:txBody>
      </p:sp>
      <p:sp>
        <p:nvSpPr>
          <p:cNvPr id="58370" name="Content Placeholder 2"/>
          <p:cNvSpPr>
            <a:spLocks noGrp="1"/>
          </p:cNvSpPr>
          <p:nvPr>
            <p:ph idx="1"/>
          </p:nvPr>
        </p:nvSpPr>
        <p:spPr/>
        <p:txBody>
          <a:bodyPr/>
          <a:lstStyle/>
          <a:p>
            <a:pPr eaLnBrk="1" hangingPunct="1">
              <a:lnSpc>
                <a:spcPct val="80000"/>
              </a:lnSpc>
              <a:buFont typeface="Wingdings 2" charset="0"/>
              <a:buNone/>
            </a:pPr>
            <a:endParaRPr lang="en-US" sz="2200">
              <a:latin typeface="Arial" charset="0"/>
              <a:ea typeface="ＭＳ Ｐゴシック" charset="0"/>
              <a:cs typeface="ＭＳ Ｐゴシック" charset="0"/>
            </a:endParaRPr>
          </a:p>
          <a:p>
            <a:pPr eaLnBrk="1" hangingPunct="1">
              <a:lnSpc>
                <a:spcPct val="80000"/>
              </a:lnSpc>
              <a:buFont typeface="Wingdings 2" charset="0"/>
              <a:buNone/>
            </a:pPr>
            <a:r>
              <a:rPr lang="en-US" sz="2200">
                <a:latin typeface="Arial" charset="0"/>
                <a:ea typeface="ＭＳ Ｐゴシック" charset="0"/>
                <a:cs typeface="ＭＳ Ｐゴシック" charset="0"/>
              </a:rPr>
              <a:t>Lens extraction:</a:t>
            </a:r>
          </a:p>
          <a:p>
            <a:pPr eaLnBrk="1" hangingPunct="1">
              <a:lnSpc>
                <a:spcPct val="80000"/>
              </a:lnSpc>
            </a:pPr>
            <a:r>
              <a:rPr lang="en-US" sz="2200">
                <a:latin typeface="Arial" charset="0"/>
                <a:ea typeface="ＭＳ Ｐゴシック" charset="0"/>
                <a:cs typeface="ＭＳ Ｐゴシック" charset="0"/>
              </a:rPr>
              <a:t>phacoemulsification with PCIOL implantation</a:t>
            </a:r>
          </a:p>
          <a:p>
            <a:pPr lvl="1" eaLnBrk="1" hangingPunct="1">
              <a:lnSpc>
                <a:spcPct val="80000"/>
              </a:lnSpc>
            </a:pPr>
            <a:r>
              <a:rPr lang="en-US" sz="2000">
                <a:latin typeface="Arial" charset="0"/>
                <a:ea typeface="ＭＳ Ｐゴシック" charset="0"/>
              </a:rPr>
              <a:t>Cionni ring (modified capsular tension ring) </a:t>
            </a:r>
          </a:p>
          <a:p>
            <a:pPr lvl="2" eaLnBrk="1" hangingPunct="1">
              <a:lnSpc>
                <a:spcPct val="80000"/>
              </a:lnSpc>
            </a:pPr>
            <a:r>
              <a:rPr lang="en-US" sz="1900">
                <a:latin typeface="Arial" charset="0"/>
                <a:ea typeface="ＭＳ Ｐゴシック" charset="0"/>
              </a:rPr>
              <a:t>MCTR has a hook allowing for scleral fixation without violation of capsular bag</a:t>
            </a:r>
          </a:p>
          <a:p>
            <a:pPr lvl="2" eaLnBrk="1" hangingPunct="1">
              <a:lnSpc>
                <a:spcPct val="80000"/>
              </a:lnSpc>
            </a:pPr>
            <a:r>
              <a:rPr lang="en-US" sz="1900">
                <a:latin typeface="Arial" charset="0"/>
                <a:ea typeface="ＭＳ Ｐゴシック" charset="0"/>
              </a:rPr>
              <a:t>Less likely to have vitreous loss operatively, can perform through 3.0mm incision </a:t>
            </a:r>
            <a:r>
              <a:rPr lang="en-US" sz="1900">
                <a:latin typeface="Arial" charset="0"/>
                <a:ea typeface="ＭＳ Ｐゴシック" charset="0"/>
                <a:sym typeface="Wingdings" charset="0"/>
              </a:rPr>
              <a:t> rapid visual recovery</a:t>
            </a:r>
            <a:endParaRPr lang="en-US" sz="1900">
              <a:latin typeface="Arial" charset="0"/>
              <a:ea typeface="ＭＳ Ｐゴシック" charset="0"/>
            </a:endParaRPr>
          </a:p>
          <a:p>
            <a:pPr lvl="1" eaLnBrk="1" hangingPunct="1">
              <a:lnSpc>
                <a:spcPct val="80000"/>
              </a:lnSpc>
            </a:pPr>
            <a:r>
              <a:rPr lang="en-US" sz="2000">
                <a:latin typeface="Arial" charset="0"/>
                <a:ea typeface="ＭＳ Ｐゴシック" charset="0"/>
              </a:rPr>
              <a:t>Can achieve 20/40 or better post-op with Cionni ring</a:t>
            </a:r>
          </a:p>
          <a:p>
            <a:pPr lvl="2" eaLnBrk="1" hangingPunct="1">
              <a:lnSpc>
                <a:spcPct val="80000"/>
              </a:lnSpc>
            </a:pPr>
            <a:r>
              <a:rPr lang="en-US" sz="1900">
                <a:latin typeface="Arial" charset="0"/>
                <a:ea typeface="ＭＳ Ｐゴシック" charset="0"/>
              </a:rPr>
              <a:t>Most common complication is PCO requiring YAG posterior capsulotomy </a:t>
            </a:r>
          </a:p>
          <a:p>
            <a:pPr lvl="1" eaLnBrk="1" hangingPunct="1">
              <a:lnSpc>
                <a:spcPct val="80000"/>
              </a:lnSpc>
            </a:pPr>
            <a:endParaRPr lang="en-US" sz="2000">
              <a:latin typeface="Arial" charset="0"/>
              <a:ea typeface="ＭＳ Ｐゴシック" charset="0"/>
            </a:endParaRPr>
          </a:p>
          <a:p>
            <a:pPr eaLnBrk="1" hangingPunct="1">
              <a:lnSpc>
                <a:spcPct val="80000"/>
              </a:lnSpc>
              <a:buFont typeface="Wingdings 2" charset="0"/>
              <a:buNone/>
            </a:pPr>
            <a:endParaRPr lang="en-US" sz="2200">
              <a:latin typeface="News Gothic MT" charset="0"/>
              <a:ea typeface="ＭＳ Ｐゴシック" charset="0"/>
              <a:cs typeface="ＭＳ Ｐゴシック" charset="0"/>
            </a:endParaRPr>
          </a:p>
        </p:txBody>
      </p:sp>
    </p:spTree>
    <p:extLst>
      <p:ext uri="{BB962C8B-B14F-4D97-AF65-F5344CB8AC3E}">
        <p14:creationId xmlns:p14="http://schemas.microsoft.com/office/powerpoint/2010/main" val="14815898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descr="capsular tension r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438" y="130175"/>
            <a:ext cx="1806575"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5" descr="cioni r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0263" y="0"/>
            <a:ext cx="1939925"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6" descr="0.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438" y="1922463"/>
            <a:ext cx="511175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7" descr="0-1.jpe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82988" y="4229100"/>
            <a:ext cx="5059362"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Content Placeholder 12" descr="cionni ring.jpg"/>
          <p:cNvPicPr>
            <a:picLocks noGrp="1" noChangeAspect="1"/>
          </p:cNvPicPr>
          <p:nvPr>
            <p:ph idx="1"/>
          </p:nvPr>
        </p:nvPicPr>
        <p:blipFill>
          <a:blip r:embed="rId7">
            <a:extLst>
              <a:ext uri="{28A0092B-C50C-407E-A947-70E740481C1C}">
                <a14:useLocalDpi xmlns:a14="http://schemas.microsoft.com/office/drawing/2010/main" val="0"/>
              </a:ext>
            </a:extLst>
          </a:blip>
          <a:srcRect l="-50728" r="-50728"/>
          <a:stretch>
            <a:fillRect/>
          </a:stretch>
        </p:blipFill>
        <p:spPr>
          <a:xfrm>
            <a:off x="5827713" y="130175"/>
            <a:ext cx="3316287" cy="1792288"/>
          </a:xfrm>
        </p:spPr>
      </p:pic>
    </p:spTree>
    <p:extLst>
      <p:ext uri="{BB962C8B-B14F-4D97-AF65-F5344CB8AC3E}">
        <p14:creationId xmlns:p14="http://schemas.microsoft.com/office/powerpoint/2010/main" val="16706848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5" descr="0-2.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0863" y="152400"/>
            <a:ext cx="6389687" cy="441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6" descr="0-3.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93963" y="4706938"/>
            <a:ext cx="50752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90318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Management</a:t>
            </a:r>
          </a:p>
        </p:txBody>
      </p:sp>
      <p:sp>
        <p:nvSpPr>
          <p:cNvPr id="64514" name="Content Placeholder 2"/>
          <p:cNvSpPr>
            <a:spLocks noGrp="1"/>
          </p:cNvSpPr>
          <p:nvPr>
            <p:ph idx="1"/>
          </p:nvPr>
        </p:nvSpPr>
        <p:spPr/>
        <p:txBody>
          <a:bodyPr/>
          <a:lstStyle/>
          <a:p>
            <a:pPr eaLnBrk="1" hangingPunct="1">
              <a:lnSpc>
                <a:spcPct val="90000"/>
              </a:lnSpc>
              <a:buFont typeface="Wingdings 2" charset="0"/>
              <a:buNone/>
            </a:pPr>
            <a:r>
              <a:rPr lang="en-US">
                <a:latin typeface="Arial" charset="0"/>
                <a:ea typeface="ＭＳ Ｐゴシック" charset="0"/>
                <a:cs typeface="ＭＳ Ｐゴシック" charset="0"/>
              </a:rPr>
              <a:t>Glaucoma:</a:t>
            </a:r>
          </a:p>
          <a:p>
            <a:pPr eaLnBrk="1" hangingPunct="1">
              <a:lnSpc>
                <a:spcPct val="90000"/>
              </a:lnSpc>
            </a:pPr>
            <a:r>
              <a:rPr lang="en-US">
                <a:latin typeface="Arial" charset="0"/>
                <a:ea typeface="ＭＳ Ｐゴシック" charset="0"/>
                <a:cs typeface="ＭＳ Ｐゴシック" charset="0"/>
              </a:rPr>
              <a:t>Anterior lens dislocation: pupillary block with acute or chronic angle closure glaucoma</a:t>
            </a:r>
          </a:p>
          <a:p>
            <a:pPr eaLnBrk="1" hangingPunct="1">
              <a:lnSpc>
                <a:spcPct val="90000"/>
              </a:lnSpc>
            </a:pPr>
            <a:r>
              <a:rPr lang="en-US">
                <a:latin typeface="Arial" charset="0"/>
                <a:ea typeface="ＭＳ Ｐゴシック" charset="0"/>
                <a:cs typeface="ＭＳ Ｐゴシック" charset="0"/>
              </a:rPr>
              <a:t>Goniotomy or trabeculotomy for children</a:t>
            </a:r>
          </a:p>
          <a:p>
            <a:pPr eaLnBrk="1" hangingPunct="1">
              <a:lnSpc>
                <a:spcPct val="90000"/>
              </a:lnSpc>
            </a:pPr>
            <a:r>
              <a:rPr lang="en-US">
                <a:latin typeface="Arial" charset="0"/>
                <a:ea typeface="ＭＳ Ｐゴシック" charset="0"/>
                <a:cs typeface="ＭＳ Ｐゴシック" charset="0"/>
              </a:rPr>
              <a:t>Older kids and adults: medical management of IOP with mydriatics, and supine positioning</a:t>
            </a:r>
          </a:p>
          <a:p>
            <a:pPr eaLnBrk="1" hangingPunct="1">
              <a:lnSpc>
                <a:spcPct val="90000"/>
              </a:lnSpc>
            </a:pPr>
            <a:r>
              <a:rPr lang="en-US">
                <a:latin typeface="Arial" charset="0"/>
                <a:ea typeface="ＭＳ Ｐゴシック" charset="0"/>
                <a:cs typeface="ＭＳ Ｐゴシック" charset="0"/>
              </a:rPr>
              <a:t>Peripheral laser iridotomy</a:t>
            </a:r>
          </a:p>
          <a:p>
            <a:pPr eaLnBrk="1" hangingPunct="1">
              <a:lnSpc>
                <a:spcPct val="90000"/>
              </a:lnSpc>
            </a:pPr>
            <a:r>
              <a:rPr lang="en-US">
                <a:latin typeface="Arial" charset="0"/>
                <a:ea typeface="ＭＳ Ｐゴシック" charset="0"/>
                <a:cs typeface="ＭＳ Ｐゴシック" charset="0"/>
              </a:rPr>
              <a:t>Surgery: iridectomy, lens extraction if in AC, tube shunt placement</a:t>
            </a:r>
          </a:p>
          <a:p>
            <a:pPr eaLnBrk="1" hangingPunct="1">
              <a:lnSpc>
                <a:spcPct val="90000"/>
              </a:lnSpc>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901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General Management</a:t>
            </a:r>
          </a:p>
        </p:txBody>
      </p:sp>
      <p:sp>
        <p:nvSpPr>
          <p:cNvPr id="66562" name="Content Placeholder 2"/>
          <p:cNvSpPr>
            <a:spLocks noGrp="1"/>
          </p:cNvSpPr>
          <p:nvPr>
            <p:ph idx="1"/>
          </p:nvPr>
        </p:nvSpPr>
        <p:spPr/>
        <p:txBody>
          <a:bodyPr/>
          <a:lstStyle/>
          <a:p>
            <a:pPr eaLnBrk="1" hangingPunct="1">
              <a:lnSpc>
                <a:spcPct val="80000"/>
              </a:lnSpc>
            </a:pPr>
            <a:r>
              <a:rPr lang="en-US" sz="2200">
                <a:latin typeface="Arial" charset="0"/>
                <a:ea typeface="ＭＳ Ｐゴシック" charset="0"/>
                <a:cs typeface="ＭＳ Ｐゴシック" charset="0"/>
              </a:rPr>
              <a:t>Approximately </a:t>
            </a:r>
            <a:r>
              <a:rPr lang="en-US" sz="2200" b="1">
                <a:latin typeface="Arial" charset="0"/>
                <a:ea typeface="ＭＳ Ｐゴシック" charset="0"/>
                <a:cs typeface="ＭＳ Ｐゴシック" charset="0"/>
              </a:rPr>
              <a:t>50%</a:t>
            </a:r>
            <a:r>
              <a:rPr lang="en-US" sz="2200">
                <a:latin typeface="Arial" charset="0"/>
                <a:ea typeface="ＭＳ Ｐゴシック" charset="0"/>
                <a:cs typeface="ＭＳ Ｐゴシック" charset="0"/>
              </a:rPr>
              <a:t> of patient</a:t>
            </a:r>
            <a:r>
              <a:rPr lang="ja-JP" altLang="en-US" sz="2200">
                <a:latin typeface="Arial" charset="0"/>
                <a:ea typeface="ＭＳ Ｐゴシック" charset="0"/>
                <a:cs typeface="ＭＳ Ｐゴシック" charset="0"/>
              </a:rPr>
              <a:t>’</a:t>
            </a:r>
            <a:r>
              <a:rPr lang="en-US" altLang="ja-JP" sz="2200">
                <a:latin typeface="Arial" charset="0"/>
                <a:ea typeface="ＭＳ Ｐゴシック" charset="0"/>
                <a:cs typeface="ＭＳ Ｐゴシック" charset="0"/>
              </a:rPr>
              <a:t>s with Marfan</a:t>
            </a:r>
            <a:r>
              <a:rPr lang="ja-JP" altLang="en-US" sz="2200">
                <a:latin typeface="Arial" charset="0"/>
                <a:ea typeface="ＭＳ Ｐゴシック" charset="0"/>
                <a:cs typeface="ＭＳ Ｐゴシック" charset="0"/>
              </a:rPr>
              <a:t>’</a:t>
            </a:r>
            <a:r>
              <a:rPr lang="en-US" altLang="ja-JP" sz="2200">
                <a:latin typeface="Arial" charset="0"/>
                <a:ea typeface="ＭＳ Ｐゴシック" charset="0"/>
                <a:cs typeface="ＭＳ Ｐゴシック" charset="0"/>
              </a:rPr>
              <a:t>s Syndrome are diagnosed by an ophthalmologist!</a:t>
            </a:r>
          </a:p>
          <a:p>
            <a:pPr lvl="2" eaLnBrk="1" hangingPunct="1">
              <a:lnSpc>
                <a:spcPct val="80000"/>
              </a:lnSpc>
            </a:pPr>
            <a:r>
              <a:rPr lang="en-US" sz="1900">
                <a:latin typeface="Arial" charset="0"/>
                <a:ea typeface="ＭＳ Ｐゴシック" charset="0"/>
              </a:rPr>
              <a:t>Myopia is not adequately corrected by lenses</a:t>
            </a:r>
          </a:p>
          <a:p>
            <a:pPr lvl="2" eaLnBrk="1" hangingPunct="1">
              <a:lnSpc>
                <a:spcPct val="80000"/>
              </a:lnSpc>
            </a:pPr>
            <a:r>
              <a:rPr lang="en-US" sz="1900">
                <a:latin typeface="Arial" charset="0"/>
                <a:ea typeface="ＭＳ Ｐゴシック" charset="0"/>
              </a:rPr>
              <a:t>Non-traumatic lens dislocation </a:t>
            </a:r>
          </a:p>
          <a:p>
            <a:pPr eaLnBrk="1" hangingPunct="1">
              <a:lnSpc>
                <a:spcPct val="80000"/>
              </a:lnSpc>
            </a:pPr>
            <a:r>
              <a:rPr lang="en-US" sz="2200">
                <a:latin typeface="Arial" charset="0"/>
                <a:ea typeface="ＭＳ Ｐゴシック" charset="0"/>
                <a:cs typeface="ＭＳ Ｐゴシック" charset="0"/>
              </a:rPr>
              <a:t>Slit-lamp exam, dilated fundus exam for every evaluation</a:t>
            </a:r>
          </a:p>
          <a:p>
            <a:pPr lvl="1" eaLnBrk="1" hangingPunct="1">
              <a:lnSpc>
                <a:spcPct val="80000"/>
              </a:lnSpc>
            </a:pPr>
            <a:r>
              <a:rPr lang="en-US" sz="2000">
                <a:latin typeface="Arial" charset="0"/>
                <a:ea typeface="ＭＳ Ｐゴシック" charset="0"/>
              </a:rPr>
              <a:t>Annual exam is recommended until age 12 to prevent amblyopia</a:t>
            </a:r>
          </a:p>
          <a:p>
            <a:pPr lvl="1" eaLnBrk="1" hangingPunct="1">
              <a:lnSpc>
                <a:spcPct val="80000"/>
              </a:lnSpc>
            </a:pPr>
            <a:r>
              <a:rPr lang="en-US" sz="2000">
                <a:latin typeface="Arial" charset="0"/>
                <a:ea typeface="ＭＳ Ｐゴシック" charset="0"/>
              </a:rPr>
              <a:t>If family Hx then initial exam at 3-6 months of age</a:t>
            </a:r>
          </a:p>
          <a:p>
            <a:pPr eaLnBrk="1" hangingPunct="1">
              <a:lnSpc>
                <a:spcPct val="80000"/>
              </a:lnSpc>
            </a:pPr>
            <a:r>
              <a:rPr lang="en-US" sz="2200">
                <a:latin typeface="Arial" charset="0"/>
                <a:ea typeface="ＭＳ Ｐゴシック" charset="0"/>
                <a:cs typeface="ＭＳ Ｐゴシック" charset="0"/>
              </a:rPr>
              <a:t>Must work up the patient and refer for full medical (internist, cardiologist) and orthopedic evaluation (including immediate family)</a:t>
            </a:r>
          </a:p>
        </p:txBody>
      </p:sp>
    </p:spTree>
    <p:extLst>
      <p:ext uri="{BB962C8B-B14F-4D97-AF65-F5344CB8AC3E}">
        <p14:creationId xmlns:p14="http://schemas.microsoft.com/office/powerpoint/2010/main" val="1094055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Prognosis	</a:t>
            </a:r>
          </a:p>
        </p:txBody>
      </p:sp>
      <p:sp>
        <p:nvSpPr>
          <p:cNvPr id="68610" name="Content Placeholder 2"/>
          <p:cNvSpPr>
            <a:spLocks noGrp="1"/>
          </p:cNvSpPr>
          <p:nvPr>
            <p:ph idx="1"/>
          </p:nvPr>
        </p:nvSpPr>
        <p:spPr/>
        <p:txBody>
          <a:bodyPr/>
          <a:lstStyle/>
          <a:p>
            <a:pPr eaLnBrk="1" hangingPunct="1">
              <a:buFont typeface="Wingdings 2" charset="0"/>
              <a:buNone/>
            </a:pPr>
            <a:r>
              <a:rPr lang="en-US">
                <a:latin typeface="Arial" charset="0"/>
                <a:ea typeface="ＭＳ Ｐゴシック" charset="0"/>
                <a:cs typeface="ＭＳ Ｐゴシック" charset="0"/>
              </a:rPr>
              <a:t>Ectopia Lentis:</a:t>
            </a:r>
          </a:p>
          <a:p>
            <a:pPr eaLnBrk="1" hangingPunct="1"/>
            <a:r>
              <a:rPr lang="en-US">
                <a:latin typeface="Arial" charset="0"/>
                <a:ea typeface="ＭＳ Ｐゴシック" charset="0"/>
                <a:cs typeface="ＭＳ Ｐゴシック" charset="0"/>
              </a:rPr>
              <a:t>Depends on degree of lens subluxation and location</a:t>
            </a:r>
          </a:p>
          <a:p>
            <a:pPr lvl="1" eaLnBrk="1" hangingPunct="1"/>
            <a:r>
              <a:rPr lang="en-US">
                <a:latin typeface="Arial" charset="0"/>
                <a:ea typeface="ＭＳ Ｐゴシック" charset="0"/>
              </a:rPr>
              <a:t>Secondary complications of lens subluxation/luxation as discussed</a:t>
            </a:r>
          </a:p>
          <a:p>
            <a:pPr eaLnBrk="1" hangingPunct="1"/>
            <a:r>
              <a:rPr lang="en-US">
                <a:latin typeface="Arial" charset="0"/>
                <a:ea typeface="ＭＳ Ｐゴシック" charset="0"/>
                <a:cs typeface="ＭＳ Ｐゴシック" charset="0"/>
              </a:rPr>
              <a:t>When lens completely dislocates, if posterior without complications then good prognosis</a:t>
            </a:r>
          </a:p>
          <a:p>
            <a:pPr lvl="1" eaLnBrk="1" hangingPunct="1"/>
            <a:r>
              <a:rPr lang="en-US">
                <a:latin typeface="Arial" charset="0"/>
                <a:ea typeface="ＭＳ Ｐゴシック" charset="0"/>
              </a:rPr>
              <a:t>Good VA with glasses or contact lenses</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663325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a:xfrm>
            <a:off x="225425" y="107950"/>
            <a:ext cx="8366125" cy="1336675"/>
          </a:xfrm>
        </p:spPr>
        <p:txBody>
          <a:bodyPr/>
          <a:lstStyle/>
          <a:p>
            <a:pPr eaLnBrk="1" hangingPunct="1"/>
            <a:r>
              <a:rPr lang="en-US" sz="3600">
                <a:latin typeface="Arial" charset="0"/>
                <a:ea typeface="ＭＳ Ｐゴシック" charset="0"/>
                <a:cs typeface="ＭＳ Ｐゴシック" charset="0"/>
              </a:rPr>
              <a:t>Familia</a:t>
            </a:r>
            <a:r>
              <a:rPr lang="en-US" sz="3500">
                <a:latin typeface="Arial" charset="0"/>
                <a:ea typeface="ＭＳ Ｐゴシック" charset="0"/>
                <a:cs typeface="ＭＳ Ｐゴシック" charset="0"/>
              </a:rPr>
              <a:t>l lens subluxation/luxation</a:t>
            </a:r>
          </a:p>
        </p:txBody>
      </p:sp>
      <p:sp>
        <p:nvSpPr>
          <p:cNvPr id="69636" name="TextBox 27"/>
          <p:cNvSpPr txBox="1">
            <a:spLocks noChangeArrowheads="1"/>
          </p:cNvSpPr>
          <p:nvPr/>
        </p:nvSpPr>
        <p:spPr bwMode="auto">
          <a:xfrm>
            <a:off x="1857375" y="3173413"/>
            <a:ext cx="1168400" cy="738187"/>
          </a:xfrm>
          <a:prstGeom prst="rect">
            <a:avLst/>
          </a:prstGeom>
          <a:noFill/>
          <a:ln w="9525">
            <a:noFill/>
            <a:miter lim="800000"/>
            <a:headEnd/>
            <a:tailEnd/>
          </a:ln>
        </p:spPr>
        <p:txBody>
          <a:bodyPr>
            <a:spAutoFit/>
          </a:bodyPr>
          <a:lstStyle/>
          <a:p>
            <a:pPr>
              <a:defRPr/>
            </a:pPr>
            <a:r>
              <a:rPr lang="en-US" sz="1050" dirty="0">
                <a:latin typeface="Arial" pitchFamily="-107" charset="0"/>
                <a:ea typeface="ＭＳ Ｐゴシック" pitchFamily="-107" charset="-128"/>
                <a:cs typeface="ＭＳ Ｐゴシック" pitchFamily="-107" charset="-128"/>
              </a:rPr>
              <a:t>        23</a:t>
            </a:r>
          </a:p>
          <a:p>
            <a:pPr>
              <a:defRPr/>
            </a:pPr>
            <a:r>
              <a:rPr lang="en-US" sz="1050" dirty="0">
                <a:latin typeface="Arial" pitchFamily="-107" charset="0"/>
                <a:ea typeface="ＭＳ Ｐゴシック" pitchFamily="-107" charset="-128"/>
                <a:cs typeface="ＭＳ Ｐゴシック" pitchFamily="-107" charset="-128"/>
              </a:rPr>
              <a:t>Inferotemporal OD</a:t>
            </a:r>
          </a:p>
          <a:p>
            <a:pPr>
              <a:defRPr/>
            </a:pPr>
            <a:r>
              <a:rPr lang="en-US" sz="1050" dirty="0">
                <a:latin typeface="Arial" pitchFamily="-107" charset="0"/>
                <a:ea typeface="ＭＳ Ｐゴシック" pitchFamily="-107" charset="-128"/>
                <a:cs typeface="ＭＳ Ｐゴシック" pitchFamily="-107" charset="-128"/>
              </a:rPr>
              <a:t>Temporal OS</a:t>
            </a:r>
          </a:p>
        </p:txBody>
      </p:sp>
      <p:sp>
        <p:nvSpPr>
          <p:cNvPr id="70659" name="TextBox 28"/>
          <p:cNvSpPr txBox="1">
            <a:spLocks noChangeArrowheads="1"/>
          </p:cNvSpPr>
          <p:nvPr/>
        </p:nvSpPr>
        <p:spPr bwMode="auto">
          <a:xfrm>
            <a:off x="3127375" y="3092450"/>
            <a:ext cx="13620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       19</a:t>
            </a:r>
          </a:p>
          <a:p>
            <a:pPr eaLnBrk="1" hangingPunct="1"/>
            <a:r>
              <a:rPr lang="en-US" sz="1000"/>
              <a:t>Inferonasally</a:t>
            </a:r>
          </a:p>
          <a:p>
            <a:pPr eaLnBrk="1" hangingPunct="1"/>
            <a:r>
              <a:rPr lang="en-US" sz="1000"/>
              <a:t> OU</a:t>
            </a:r>
          </a:p>
        </p:txBody>
      </p:sp>
      <p:sp>
        <p:nvSpPr>
          <p:cNvPr id="70660" name="TextBox 29"/>
          <p:cNvSpPr txBox="1">
            <a:spLocks noChangeArrowheads="1"/>
          </p:cNvSpPr>
          <p:nvPr/>
        </p:nvSpPr>
        <p:spPr bwMode="auto">
          <a:xfrm>
            <a:off x="4189413" y="3173413"/>
            <a:ext cx="6191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t>     17</a:t>
            </a:r>
          </a:p>
        </p:txBody>
      </p:sp>
      <p:sp>
        <p:nvSpPr>
          <p:cNvPr id="37912" name="Oval 24"/>
          <p:cNvSpPr>
            <a:spLocks noChangeArrowheads="1"/>
          </p:cNvSpPr>
          <p:nvPr/>
        </p:nvSpPr>
        <p:spPr bwMode="auto">
          <a:xfrm>
            <a:off x="3813175" y="1925638"/>
            <a:ext cx="219075" cy="219075"/>
          </a:xfrm>
          <a:prstGeom prst="ellipse">
            <a:avLst/>
          </a:prstGeom>
          <a:solidFill>
            <a:srgbClr val="FFFFFF"/>
          </a:solidFill>
          <a:ln w="19050">
            <a:solidFill>
              <a:srgbClr val="4A7EBB"/>
            </a:solidFill>
            <a:round/>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13" name="Oval 25"/>
          <p:cNvSpPr>
            <a:spLocks noChangeArrowheads="1"/>
          </p:cNvSpPr>
          <p:nvPr/>
        </p:nvSpPr>
        <p:spPr bwMode="auto">
          <a:xfrm>
            <a:off x="2441575" y="2954338"/>
            <a:ext cx="219075" cy="219075"/>
          </a:xfrm>
          <a:prstGeom prst="ellipse">
            <a:avLst/>
          </a:prstGeom>
          <a:solidFill>
            <a:srgbClr val="000000"/>
          </a:solidFill>
          <a:ln w="19050">
            <a:solidFill>
              <a:srgbClr val="4A7EBB"/>
            </a:solidFill>
            <a:round/>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14" name="Oval 26"/>
          <p:cNvSpPr>
            <a:spLocks noChangeArrowheads="1"/>
          </p:cNvSpPr>
          <p:nvPr/>
        </p:nvSpPr>
        <p:spPr bwMode="auto">
          <a:xfrm>
            <a:off x="3013075" y="2954338"/>
            <a:ext cx="219075" cy="219075"/>
          </a:xfrm>
          <a:prstGeom prst="ellipse">
            <a:avLst/>
          </a:prstGeom>
          <a:solidFill>
            <a:srgbClr val="FFFFFF"/>
          </a:solidFill>
          <a:ln w="19050">
            <a:solidFill>
              <a:srgbClr val="4A7EBB"/>
            </a:solidFill>
            <a:round/>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15" name="Oval 27"/>
          <p:cNvSpPr>
            <a:spLocks noChangeArrowheads="1"/>
          </p:cNvSpPr>
          <p:nvPr/>
        </p:nvSpPr>
        <p:spPr bwMode="auto">
          <a:xfrm>
            <a:off x="3589338" y="2954338"/>
            <a:ext cx="219075" cy="219075"/>
          </a:xfrm>
          <a:prstGeom prst="ellipse">
            <a:avLst/>
          </a:prstGeom>
          <a:solidFill>
            <a:srgbClr val="000000"/>
          </a:solidFill>
          <a:ln w="19050">
            <a:solidFill>
              <a:srgbClr val="4A7EBB"/>
            </a:solidFill>
            <a:round/>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16" name="Oval 28"/>
          <p:cNvSpPr>
            <a:spLocks noChangeArrowheads="1"/>
          </p:cNvSpPr>
          <p:nvPr/>
        </p:nvSpPr>
        <p:spPr bwMode="auto">
          <a:xfrm>
            <a:off x="4384675" y="2954338"/>
            <a:ext cx="219075" cy="219075"/>
          </a:xfrm>
          <a:prstGeom prst="ellipse">
            <a:avLst/>
          </a:prstGeom>
          <a:solidFill>
            <a:srgbClr val="000000"/>
          </a:solidFill>
          <a:ln w="19050">
            <a:solidFill>
              <a:srgbClr val="4A7EBB"/>
            </a:solidFill>
            <a:round/>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17" name="Rectangle 29"/>
          <p:cNvSpPr>
            <a:spLocks noChangeArrowheads="1"/>
          </p:cNvSpPr>
          <p:nvPr/>
        </p:nvSpPr>
        <p:spPr bwMode="auto">
          <a:xfrm>
            <a:off x="5175250" y="2954338"/>
            <a:ext cx="219075" cy="219075"/>
          </a:xfrm>
          <a:prstGeom prst="rect">
            <a:avLst/>
          </a:prstGeom>
          <a:solidFill>
            <a:srgbClr val="000000"/>
          </a:solidFill>
          <a:ln w="19050">
            <a:solidFill>
              <a:srgbClr val="4A7EBB"/>
            </a:solidFill>
            <a:miter lim="800000"/>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18" name="Oval 30"/>
          <p:cNvSpPr>
            <a:spLocks noChangeArrowheads="1"/>
          </p:cNvSpPr>
          <p:nvPr/>
        </p:nvSpPr>
        <p:spPr bwMode="auto">
          <a:xfrm>
            <a:off x="6618288" y="2954338"/>
            <a:ext cx="219075" cy="219075"/>
          </a:xfrm>
          <a:prstGeom prst="ellipse">
            <a:avLst/>
          </a:prstGeom>
          <a:solidFill>
            <a:srgbClr val="FFFFFF"/>
          </a:solidFill>
          <a:ln w="19050">
            <a:solidFill>
              <a:srgbClr val="4A7EBB"/>
            </a:solidFill>
            <a:round/>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19" name="Rectangle 31"/>
          <p:cNvSpPr>
            <a:spLocks noChangeArrowheads="1"/>
          </p:cNvSpPr>
          <p:nvPr/>
        </p:nvSpPr>
        <p:spPr bwMode="auto">
          <a:xfrm>
            <a:off x="4613275" y="1925638"/>
            <a:ext cx="219075" cy="219075"/>
          </a:xfrm>
          <a:prstGeom prst="rect">
            <a:avLst/>
          </a:prstGeom>
          <a:solidFill>
            <a:srgbClr val="000000"/>
          </a:solidFill>
          <a:ln w="19050">
            <a:solidFill>
              <a:srgbClr val="4A7EBB"/>
            </a:solidFill>
            <a:miter lim="800000"/>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20" name="Oval 32"/>
          <p:cNvSpPr>
            <a:spLocks noChangeArrowheads="1"/>
          </p:cNvSpPr>
          <p:nvPr/>
        </p:nvSpPr>
        <p:spPr bwMode="auto">
          <a:xfrm>
            <a:off x="5883275" y="2954338"/>
            <a:ext cx="219075" cy="219075"/>
          </a:xfrm>
          <a:prstGeom prst="ellipse">
            <a:avLst/>
          </a:prstGeom>
          <a:solidFill>
            <a:srgbClr val="000000"/>
          </a:solidFill>
          <a:ln w="19050">
            <a:solidFill>
              <a:srgbClr val="4A7EBB"/>
            </a:solidFill>
            <a:round/>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21" name="Line 33"/>
          <p:cNvSpPr>
            <a:spLocks noChangeShapeType="1"/>
          </p:cNvSpPr>
          <p:nvPr/>
        </p:nvSpPr>
        <p:spPr bwMode="auto">
          <a:xfrm>
            <a:off x="3927475" y="2154238"/>
            <a:ext cx="0" cy="1143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22" name="Line 34"/>
          <p:cNvSpPr>
            <a:spLocks noChangeShapeType="1"/>
          </p:cNvSpPr>
          <p:nvPr/>
        </p:nvSpPr>
        <p:spPr bwMode="auto">
          <a:xfrm>
            <a:off x="4727575" y="2154238"/>
            <a:ext cx="0" cy="1143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23" name="Line 35"/>
          <p:cNvSpPr>
            <a:spLocks noChangeShapeType="1"/>
          </p:cNvSpPr>
          <p:nvPr/>
        </p:nvSpPr>
        <p:spPr bwMode="auto">
          <a:xfrm>
            <a:off x="3927475" y="2268538"/>
            <a:ext cx="800100" cy="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24" name="Line 36"/>
          <p:cNvSpPr>
            <a:spLocks noChangeShapeType="1"/>
          </p:cNvSpPr>
          <p:nvPr/>
        </p:nvSpPr>
        <p:spPr bwMode="auto">
          <a:xfrm>
            <a:off x="4270375" y="2268538"/>
            <a:ext cx="0" cy="3429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25" name="Line 37"/>
          <p:cNvSpPr>
            <a:spLocks noChangeShapeType="1"/>
          </p:cNvSpPr>
          <p:nvPr/>
        </p:nvSpPr>
        <p:spPr bwMode="auto">
          <a:xfrm flipH="1">
            <a:off x="2555875" y="2611438"/>
            <a:ext cx="2505075" cy="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26" name="Line 38"/>
          <p:cNvSpPr>
            <a:spLocks noChangeShapeType="1"/>
          </p:cNvSpPr>
          <p:nvPr/>
        </p:nvSpPr>
        <p:spPr bwMode="auto">
          <a:xfrm flipH="1">
            <a:off x="5013325" y="2611438"/>
            <a:ext cx="1714500" cy="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27" name="Line 39"/>
          <p:cNvSpPr>
            <a:spLocks noChangeShapeType="1"/>
          </p:cNvSpPr>
          <p:nvPr/>
        </p:nvSpPr>
        <p:spPr bwMode="auto">
          <a:xfrm>
            <a:off x="2555875" y="2611438"/>
            <a:ext cx="0" cy="3429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28" name="Line 40"/>
          <p:cNvSpPr>
            <a:spLocks noChangeShapeType="1"/>
          </p:cNvSpPr>
          <p:nvPr/>
        </p:nvSpPr>
        <p:spPr bwMode="auto">
          <a:xfrm>
            <a:off x="3127375" y="2611438"/>
            <a:ext cx="0" cy="3429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29" name="Line 41"/>
          <p:cNvSpPr>
            <a:spLocks noChangeShapeType="1"/>
          </p:cNvSpPr>
          <p:nvPr/>
        </p:nvSpPr>
        <p:spPr bwMode="auto">
          <a:xfrm>
            <a:off x="3698875" y="2611438"/>
            <a:ext cx="0" cy="3429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30" name="Line 42"/>
          <p:cNvSpPr>
            <a:spLocks noChangeShapeType="1"/>
          </p:cNvSpPr>
          <p:nvPr/>
        </p:nvSpPr>
        <p:spPr bwMode="auto">
          <a:xfrm>
            <a:off x="4498975" y="2611438"/>
            <a:ext cx="0" cy="3429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31" name="Line 43"/>
          <p:cNvSpPr>
            <a:spLocks noChangeShapeType="1"/>
          </p:cNvSpPr>
          <p:nvPr/>
        </p:nvSpPr>
        <p:spPr bwMode="auto">
          <a:xfrm>
            <a:off x="5284788" y="2611438"/>
            <a:ext cx="0" cy="3429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32" name="Line 44"/>
          <p:cNvSpPr>
            <a:spLocks noChangeShapeType="1"/>
          </p:cNvSpPr>
          <p:nvPr/>
        </p:nvSpPr>
        <p:spPr bwMode="auto">
          <a:xfrm>
            <a:off x="5980113" y="2611438"/>
            <a:ext cx="0" cy="3429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33" name="Line 45"/>
          <p:cNvSpPr>
            <a:spLocks noChangeShapeType="1"/>
          </p:cNvSpPr>
          <p:nvPr/>
        </p:nvSpPr>
        <p:spPr bwMode="auto">
          <a:xfrm>
            <a:off x="6707188" y="2611438"/>
            <a:ext cx="0" cy="3429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70683" name="TextBox 53"/>
          <p:cNvSpPr txBox="1">
            <a:spLocks noChangeArrowheads="1"/>
          </p:cNvSpPr>
          <p:nvPr/>
        </p:nvSpPr>
        <p:spPr bwMode="auto">
          <a:xfrm>
            <a:off x="4956175" y="1446213"/>
            <a:ext cx="11461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50</a:t>
            </a:r>
          </a:p>
          <a:p>
            <a:pPr eaLnBrk="1" hangingPunct="1"/>
            <a:r>
              <a:rPr lang="en-US" sz="1200"/>
              <a:t>Inferior and inferonasal dislocation in vitreous</a:t>
            </a:r>
          </a:p>
        </p:txBody>
      </p:sp>
      <p:sp>
        <p:nvSpPr>
          <p:cNvPr id="70684" name="TextBox 54"/>
          <p:cNvSpPr txBox="1">
            <a:spLocks noChangeArrowheads="1"/>
          </p:cNvSpPr>
          <p:nvPr/>
        </p:nvSpPr>
        <p:spPr bwMode="auto">
          <a:xfrm>
            <a:off x="5060950" y="3173413"/>
            <a:ext cx="6953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t>16</a:t>
            </a:r>
          </a:p>
        </p:txBody>
      </p:sp>
      <p:sp>
        <p:nvSpPr>
          <p:cNvPr id="70685" name="TextBox 55"/>
          <p:cNvSpPr txBox="1">
            <a:spLocks noChangeArrowheads="1"/>
          </p:cNvSpPr>
          <p:nvPr/>
        </p:nvSpPr>
        <p:spPr bwMode="auto">
          <a:xfrm>
            <a:off x="6081713" y="3033713"/>
            <a:ext cx="107473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13</a:t>
            </a:r>
          </a:p>
          <a:p>
            <a:pPr eaLnBrk="1" hangingPunct="1"/>
            <a:r>
              <a:rPr lang="en-US" sz="1000"/>
              <a:t>Superonasal subluxation OU</a:t>
            </a:r>
          </a:p>
        </p:txBody>
      </p:sp>
      <p:sp>
        <p:nvSpPr>
          <p:cNvPr id="32" name="TextBox 31"/>
          <p:cNvSpPr txBox="1"/>
          <p:nvPr/>
        </p:nvSpPr>
        <p:spPr>
          <a:xfrm>
            <a:off x="5175250" y="3316288"/>
            <a:ext cx="1143000" cy="530225"/>
          </a:xfrm>
          <a:prstGeom prst="rect">
            <a:avLst/>
          </a:prstGeom>
          <a:noFill/>
        </p:spPr>
        <p:txBody>
          <a:bodyPr>
            <a:spAutoFit/>
          </a:bodyPr>
          <a:lstStyle/>
          <a:p>
            <a:pPr>
              <a:defRPr/>
            </a:pPr>
            <a:r>
              <a:rPr lang="en-US" sz="950" dirty="0">
                <a:latin typeface="Arial" pitchFamily="-107" charset="0"/>
                <a:ea typeface="ＭＳ Ｐゴシック" pitchFamily="-107" charset="-128"/>
                <a:cs typeface="ＭＳ Ｐゴシック" pitchFamily="-107" charset="-128"/>
              </a:rPr>
              <a:t>Nasal OD</a:t>
            </a:r>
          </a:p>
          <a:p>
            <a:pPr>
              <a:defRPr/>
            </a:pPr>
            <a:r>
              <a:rPr lang="en-US" sz="950" dirty="0">
                <a:latin typeface="Arial" pitchFamily="-107" charset="0"/>
                <a:ea typeface="ＭＳ Ｐゴシック" pitchFamily="-107" charset="-128"/>
                <a:cs typeface="ＭＳ Ｐゴシック" pitchFamily="-107" charset="-128"/>
              </a:rPr>
              <a:t>Inferotemporal OS</a:t>
            </a:r>
          </a:p>
        </p:txBody>
      </p:sp>
      <p:sp>
        <p:nvSpPr>
          <p:cNvPr id="70687" name="TextBox 32"/>
          <p:cNvSpPr txBox="1">
            <a:spLocks noChangeArrowheads="1"/>
          </p:cNvSpPr>
          <p:nvPr/>
        </p:nvSpPr>
        <p:spPr bwMode="auto">
          <a:xfrm>
            <a:off x="3975100" y="3316288"/>
            <a:ext cx="1028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Superonasal OD inferotemporal OS</a:t>
            </a:r>
          </a:p>
        </p:txBody>
      </p:sp>
    </p:spTree>
    <p:extLst>
      <p:ext uri="{BB962C8B-B14F-4D97-AF65-F5344CB8AC3E}">
        <p14:creationId xmlns:p14="http://schemas.microsoft.com/office/powerpoint/2010/main" val="3812273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457200" y="274638"/>
            <a:ext cx="8229600" cy="650875"/>
          </a:xfrm>
        </p:spPr>
        <p:txBody>
          <a:bodyPr>
            <a:normAutofit fontScale="90000"/>
          </a:bodyPr>
          <a:lstStyle/>
          <a:p>
            <a:pPr eaLnBrk="1" hangingPunct="1"/>
            <a:r>
              <a:rPr lang="en-US">
                <a:latin typeface="Arial" charset="0"/>
                <a:ea typeface="ＭＳ Ｐゴシック" charset="0"/>
                <a:cs typeface="ＭＳ Ｐゴシック" charset="0"/>
              </a:rPr>
              <a:t>Exam</a:t>
            </a:r>
          </a:p>
        </p:txBody>
      </p:sp>
      <p:sp>
        <p:nvSpPr>
          <p:cNvPr id="20482" name="Content Placeholder 2"/>
          <p:cNvSpPr>
            <a:spLocks noGrp="1"/>
          </p:cNvSpPr>
          <p:nvPr>
            <p:ph idx="1"/>
          </p:nvPr>
        </p:nvSpPr>
        <p:spPr>
          <a:xfrm>
            <a:off x="4673600" y="925513"/>
            <a:ext cx="4608513" cy="5473700"/>
          </a:xfrm>
        </p:spPr>
        <p:txBody>
          <a:bodyPr/>
          <a:lstStyle/>
          <a:p>
            <a:pPr eaLnBrk="1" hangingPunct="1">
              <a:buFont typeface="Wingdings 2" charset="0"/>
              <a:buNone/>
            </a:pPr>
            <a:r>
              <a:rPr lang="en-US" sz="1000">
                <a:latin typeface="News Gothic MT" charset="0"/>
                <a:ea typeface="ＭＳ Ｐゴシック" charset="0"/>
                <a:cs typeface="ＭＳ Ｐゴシック" charset="0"/>
              </a:rPr>
              <a:t>		</a:t>
            </a:r>
          </a:p>
          <a:p>
            <a:pPr eaLnBrk="1" hangingPunct="1">
              <a:buFont typeface="Wingdings 2" charset="0"/>
              <a:buNone/>
            </a:pPr>
            <a:r>
              <a:rPr lang="en-US" sz="1800" u="sng">
                <a:latin typeface="Arial" charset="0"/>
                <a:ea typeface="ＭＳ Ｐゴシック" charset="0"/>
                <a:cs typeface="ＭＳ Ｐゴシック" charset="0"/>
              </a:rPr>
              <a:t>SLE:</a:t>
            </a:r>
            <a:r>
              <a:rPr lang="en-US" sz="1800">
                <a:latin typeface="Arial" charset="0"/>
                <a:ea typeface="ＭＳ Ｐゴシック" charset="0"/>
                <a:cs typeface="ＭＳ Ｐゴシック" charset="0"/>
              </a:rPr>
              <a:t>		</a:t>
            </a:r>
          </a:p>
          <a:p>
            <a:pPr eaLnBrk="1" hangingPunct="1">
              <a:buFont typeface="Wingdings 2" charset="0"/>
              <a:buNone/>
            </a:pPr>
            <a:r>
              <a:rPr lang="en-US" sz="1800">
                <a:latin typeface="Arial" charset="0"/>
                <a:ea typeface="ＭＳ Ｐゴシック" charset="0"/>
                <a:cs typeface="ＭＳ Ｐゴシック" charset="0"/>
              </a:rPr>
              <a:t>Tear film: wnl OU		</a:t>
            </a:r>
          </a:p>
          <a:p>
            <a:pPr eaLnBrk="1" hangingPunct="1">
              <a:buFont typeface="Wingdings 2" charset="0"/>
              <a:buNone/>
            </a:pPr>
            <a:r>
              <a:rPr lang="en-US" sz="1800">
                <a:latin typeface="Arial" charset="0"/>
                <a:ea typeface="ＭＳ Ｐゴシック" charset="0"/>
                <a:cs typeface="ＭＳ Ｐゴシック" charset="0"/>
              </a:rPr>
              <a:t>Lids/adnexa: wnl OU, no ptosis	</a:t>
            </a:r>
          </a:p>
          <a:p>
            <a:pPr eaLnBrk="1" hangingPunct="1">
              <a:buFont typeface="Wingdings 2" charset="0"/>
              <a:buNone/>
            </a:pPr>
            <a:r>
              <a:rPr lang="en-US" sz="1800">
                <a:latin typeface="Arial" charset="0"/>
                <a:ea typeface="ＭＳ Ｐゴシック" charset="0"/>
                <a:cs typeface="ＭＳ Ｐゴシック" charset="0"/>
              </a:rPr>
              <a:t>Conjunctiva/Sclera: white &amp; quiet OU</a:t>
            </a:r>
          </a:p>
          <a:p>
            <a:pPr eaLnBrk="1" hangingPunct="1">
              <a:buFont typeface="Wingdings 2" charset="0"/>
              <a:buNone/>
            </a:pPr>
            <a:r>
              <a:rPr lang="en-US" sz="1800">
                <a:latin typeface="Arial" charset="0"/>
                <a:ea typeface="ＭＳ Ｐゴシック" charset="0"/>
                <a:cs typeface="ＭＳ Ｐゴシック" charset="0"/>
              </a:rPr>
              <a:t>Cornea: clear OU			</a:t>
            </a:r>
          </a:p>
          <a:p>
            <a:pPr eaLnBrk="1" hangingPunct="1">
              <a:buFont typeface="Wingdings 2" charset="0"/>
              <a:buNone/>
            </a:pPr>
            <a:r>
              <a:rPr lang="en-US" sz="1800">
                <a:latin typeface="Arial" charset="0"/>
                <a:ea typeface="ＭＳ Ｐゴシック" charset="0"/>
                <a:cs typeface="ＭＳ Ｐゴシック" charset="0"/>
              </a:rPr>
              <a:t>Anterior Chamber: deep and quiet OU</a:t>
            </a:r>
          </a:p>
          <a:p>
            <a:pPr eaLnBrk="1" hangingPunct="1">
              <a:buFont typeface="Wingdings 2" charset="0"/>
              <a:buNone/>
            </a:pPr>
            <a:r>
              <a:rPr lang="en-US" sz="1800">
                <a:latin typeface="Arial" charset="0"/>
                <a:ea typeface="ＭＳ Ｐゴシック" charset="0"/>
                <a:cs typeface="ＭＳ Ｐゴシック" charset="0"/>
              </a:rPr>
              <a:t>Iris: round, no NV OU	</a:t>
            </a:r>
          </a:p>
          <a:p>
            <a:pPr eaLnBrk="1" hangingPunct="1">
              <a:buFont typeface="Wingdings 2" charset="0"/>
              <a:buNone/>
            </a:pPr>
            <a:r>
              <a:rPr lang="en-US" sz="1800">
                <a:latin typeface="Arial" charset="0"/>
                <a:ea typeface="ＭＳ Ｐゴシック" charset="0"/>
                <a:cs typeface="ＭＳ Ｐゴシック" charset="0"/>
              </a:rPr>
              <a:t>Lens: inferonasal subluxation OU	</a:t>
            </a:r>
          </a:p>
          <a:p>
            <a:pPr eaLnBrk="1" hangingPunct="1">
              <a:buFont typeface="Wingdings 2" charset="0"/>
              <a:buNone/>
            </a:pPr>
            <a:r>
              <a:rPr lang="en-US" sz="1800">
                <a:latin typeface="Arial" charset="0"/>
                <a:ea typeface="ＭＳ Ｐゴシック" charset="0"/>
                <a:cs typeface="ＭＳ Ｐゴシック" charset="0"/>
              </a:rPr>
              <a:t>Capsule: clear OU</a:t>
            </a:r>
          </a:p>
        </p:txBody>
      </p:sp>
      <p:sp>
        <p:nvSpPr>
          <p:cNvPr id="20483" name="Text Box 5"/>
          <p:cNvSpPr txBox="1">
            <a:spLocks noChangeArrowheads="1"/>
          </p:cNvSpPr>
          <p:nvPr/>
        </p:nvSpPr>
        <p:spPr bwMode="auto">
          <a:xfrm>
            <a:off x="230188" y="1824038"/>
            <a:ext cx="4443412"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r>
              <a:rPr lang="en-US" sz="1800">
                <a:solidFill>
                  <a:srgbClr val="595959"/>
                </a:solidFill>
              </a:rPr>
              <a:t>Distance VA: cc 20/200 </a:t>
            </a:r>
            <a:r>
              <a:rPr lang="en-US" sz="1800">
                <a:solidFill>
                  <a:srgbClr val="595959"/>
                </a:solidFill>
                <a:sym typeface="Wingdings" charset="0"/>
              </a:rPr>
              <a:t>PH NI    </a:t>
            </a:r>
            <a:r>
              <a:rPr lang="en-US" sz="1800">
                <a:solidFill>
                  <a:srgbClr val="595959"/>
                </a:solidFill>
              </a:rPr>
              <a:t>(squinting) </a:t>
            </a:r>
            <a:r>
              <a:rPr lang="en-US" sz="1800">
                <a:solidFill>
                  <a:srgbClr val="595959"/>
                </a:solidFill>
                <a:sym typeface="Wingdings" charset="0"/>
              </a:rPr>
              <a:t>        </a:t>
            </a:r>
            <a:r>
              <a:rPr lang="en-US" sz="1800">
                <a:solidFill>
                  <a:srgbClr val="595959"/>
                </a:solidFill>
              </a:rPr>
              <a:t>20/80 </a:t>
            </a:r>
            <a:r>
              <a:rPr lang="en-US" sz="1800">
                <a:solidFill>
                  <a:srgbClr val="595959"/>
                </a:solidFill>
                <a:sym typeface="Wingdings" charset="0"/>
              </a:rPr>
              <a:t> PH 20/50</a:t>
            </a:r>
            <a:r>
              <a:rPr lang="en-US" sz="1800" baseline="30000">
                <a:solidFill>
                  <a:srgbClr val="595959"/>
                </a:solidFill>
                <a:sym typeface="Wingdings" charset="0"/>
              </a:rPr>
              <a:t>-2	</a:t>
            </a:r>
            <a:r>
              <a:rPr lang="en-US" sz="1800" baseline="30000">
                <a:solidFill>
                  <a:srgbClr val="595959"/>
                </a:solidFill>
              </a:rPr>
              <a:t>	 </a:t>
            </a:r>
          </a:p>
          <a:p>
            <a:pPr defTabSz="914400" eaLnBrk="1" hangingPunct="1"/>
            <a:r>
              <a:rPr lang="en-US" sz="1800">
                <a:solidFill>
                  <a:srgbClr val="595959"/>
                </a:solidFill>
              </a:rPr>
              <a:t>Cycloplegic Refract: -11.50 sph 20/100</a:t>
            </a:r>
          </a:p>
          <a:p>
            <a:pPr defTabSz="914400" eaLnBrk="1" hangingPunct="1"/>
            <a:r>
              <a:rPr lang="en-US" sz="1800">
                <a:solidFill>
                  <a:srgbClr val="595959"/>
                </a:solidFill>
              </a:rPr>
              <a:t>      		    -11.75 sph 20/60</a:t>
            </a:r>
            <a:r>
              <a:rPr lang="en-US" sz="1800" baseline="30000">
                <a:solidFill>
                  <a:srgbClr val="595959"/>
                </a:solidFill>
              </a:rPr>
              <a:t>-2</a:t>
            </a:r>
          </a:p>
          <a:p>
            <a:pPr defTabSz="914400" eaLnBrk="1" hangingPunct="1"/>
            <a:endParaRPr lang="en-US" sz="1800">
              <a:solidFill>
                <a:srgbClr val="595959"/>
              </a:solidFill>
            </a:endParaRPr>
          </a:p>
          <a:p>
            <a:pPr defTabSz="914400" eaLnBrk="1" hangingPunct="1"/>
            <a:r>
              <a:rPr lang="en-US" sz="1800">
                <a:solidFill>
                  <a:srgbClr val="595959"/>
                </a:solidFill>
              </a:rPr>
              <a:t>EOM: Full OU</a:t>
            </a:r>
            <a:r>
              <a:rPr lang="en-US" sz="1800">
                <a:solidFill>
                  <a:srgbClr val="595959"/>
                </a:solidFill>
                <a:sym typeface="Wingdings" charset="0"/>
              </a:rPr>
              <a:t>	</a:t>
            </a:r>
            <a:endParaRPr lang="en-US" sz="1800">
              <a:solidFill>
                <a:srgbClr val="595959"/>
              </a:solidFill>
            </a:endParaRPr>
          </a:p>
          <a:p>
            <a:pPr defTabSz="914400" eaLnBrk="1" hangingPunct="1"/>
            <a:r>
              <a:rPr lang="en-US" sz="1800">
                <a:solidFill>
                  <a:srgbClr val="595959"/>
                </a:solidFill>
              </a:rPr>
              <a:t>Muscle Balance: </a:t>
            </a:r>
          </a:p>
          <a:p>
            <a:pPr defTabSz="914400" eaLnBrk="1" hangingPunct="1"/>
            <a:r>
              <a:rPr lang="en-US" sz="1400">
                <a:solidFill>
                  <a:srgbClr val="595959"/>
                </a:solidFill>
              </a:rPr>
              <a:t>(6 meters) </a:t>
            </a:r>
            <a:r>
              <a:rPr lang="en-US" sz="1800">
                <a:solidFill>
                  <a:srgbClr val="595959"/>
                </a:solidFill>
              </a:rPr>
              <a:t>Right esotropia 10 diopters cc</a:t>
            </a:r>
          </a:p>
          <a:p>
            <a:pPr defTabSz="914400" eaLnBrk="1" hangingPunct="1"/>
            <a:r>
              <a:rPr lang="en-US" sz="1800">
                <a:solidFill>
                  <a:srgbClr val="595959"/>
                </a:solidFill>
              </a:rPr>
              <a:t>	</a:t>
            </a:r>
          </a:p>
          <a:p>
            <a:pPr defTabSz="914400" eaLnBrk="1" hangingPunct="1"/>
            <a:r>
              <a:rPr lang="en-US" sz="1800">
                <a:solidFill>
                  <a:srgbClr val="595959"/>
                </a:solidFill>
              </a:rPr>
              <a:t>Pupils: ERRL, no APD OU</a:t>
            </a:r>
          </a:p>
          <a:p>
            <a:pPr defTabSz="914400" eaLnBrk="1" hangingPunct="1"/>
            <a:endParaRPr lang="en-US" sz="1800">
              <a:solidFill>
                <a:srgbClr val="595959"/>
              </a:solidFill>
            </a:endParaRPr>
          </a:p>
          <a:p>
            <a:pPr defTabSz="914400" eaLnBrk="1" hangingPunct="1"/>
            <a:r>
              <a:rPr lang="en-US" sz="1800">
                <a:solidFill>
                  <a:srgbClr val="595959"/>
                </a:solidFill>
              </a:rPr>
              <a:t>CVF: full to count fingers OU  </a:t>
            </a:r>
          </a:p>
          <a:p>
            <a:pPr defTabSz="914400" eaLnBrk="1" hangingPunct="1"/>
            <a:endParaRPr lang="en-US" sz="1800">
              <a:solidFill>
                <a:srgbClr val="595959"/>
              </a:solidFill>
              <a:sym typeface="Wingdings" charset="0"/>
            </a:endParaRPr>
          </a:p>
          <a:p>
            <a:pPr defTabSz="914400" eaLnBrk="1" hangingPunct="1"/>
            <a:r>
              <a:rPr lang="en-US" sz="1800">
                <a:solidFill>
                  <a:srgbClr val="595959"/>
                </a:solidFill>
                <a:sym typeface="Wingdings" charset="0"/>
              </a:rPr>
              <a:t> </a:t>
            </a:r>
            <a:r>
              <a:rPr lang="en-US" sz="1800">
                <a:solidFill>
                  <a:srgbClr val="595959"/>
                </a:solidFill>
              </a:rPr>
              <a:t>T</a:t>
            </a:r>
            <a:r>
              <a:rPr lang="en-US" sz="1800" baseline="-25000">
                <a:solidFill>
                  <a:srgbClr val="595959"/>
                </a:solidFill>
              </a:rPr>
              <a:t>A</a:t>
            </a:r>
            <a:r>
              <a:rPr lang="en-US" sz="1800">
                <a:solidFill>
                  <a:srgbClr val="595959"/>
                </a:solidFill>
              </a:rPr>
              <a:t>: 15 OU</a:t>
            </a:r>
            <a:r>
              <a:rPr lang="en-US" sz="1800"/>
              <a:t> </a:t>
            </a:r>
            <a:r>
              <a:rPr lang="en-US" sz="1800">
                <a:solidFill>
                  <a:srgbClr val="595959"/>
                </a:solidFill>
              </a:rPr>
              <a:t>	</a:t>
            </a:r>
          </a:p>
          <a:p>
            <a:pPr defTabSz="914400" eaLnBrk="1" hangingPunct="1"/>
            <a:r>
              <a:rPr lang="en-US" sz="1800">
                <a:solidFill>
                  <a:srgbClr val="595959"/>
                </a:solidFill>
              </a:rPr>
              <a:t>		</a:t>
            </a:r>
          </a:p>
        </p:txBody>
      </p:sp>
    </p:spTree>
    <p:extLst>
      <p:ext uri="{BB962C8B-B14F-4D97-AF65-F5344CB8AC3E}">
        <p14:creationId xmlns:p14="http://schemas.microsoft.com/office/powerpoint/2010/main" val="42581581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Case Presentation</a:t>
            </a:r>
            <a:r>
              <a:rPr lang="en-US">
                <a:latin typeface="News Gothic MT" charset="0"/>
                <a:ea typeface="ＭＳ Ｐゴシック" charset="0"/>
                <a:cs typeface="ＭＳ Ｐゴシック" charset="0"/>
              </a:rPr>
              <a:t>	</a:t>
            </a:r>
          </a:p>
        </p:txBody>
      </p:sp>
      <p:sp>
        <p:nvSpPr>
          <p:cNvPr id="72706" name="Content Placeholder 2"/>
          <p:cNvSpPr>
            <a:spLocks noGrp="1"/>
          </p:cNvSpPr>
          <p:nvPr>
            <p:ph idx="1"/>
          </p:nvPr>
        </p:nvSpPr>
        <p:spPr/>
        <p:txBody>
          <a:bodyPr/>
          <a:lstStyle/>
          <a:p>
            <a:pPr eaLnBrk="1" hangingPunct="1">
              <a:buFont typeface="Wingdings 2" charset="0"/>
              <a:buNone/>
            </a:pPr>
            <a:r>
              <a:rPr lang="en-US">
                <a:latin typeface="Arial" charset="0"/>
                <a:ea typeface="ＭＳ Ｐゴシック" charset="0"/>
                <a:cs typeface="ＭＳ Ｐゴシック" charset="0"/>
              </a:rPr>
              <a:t>Plan:</a:t>
            </a:r>
          </a:p>
          <a:p>
            <a:pPr eaLnBrk="1" hangingPunct="1"/>
            <a:r>
              <a:rPr lang="en-US">
                <a:latin typeface="Arial" charset="0"/>
                <a:ea typeface="ＭＳ Ｐゴシック" charset="0"/>
                <a:cs typeface="ＭＳ Ｐゴシック" charset="0"/>
              </a:rPr>
              <a:t>Refer for surgical consultation OS</a:t>
            </a:r>
          </a:p>
          <a:p>
            <a:pPr lvl="1" eaLnBrk="1" hangingPunct="1"/>
            <a:r>
              <a:rPr lang="en-US">
                <a:latin typeface="Arial" charset="0"/>
                <a:ea typeface="ＭＳ Ｐゴシック" charset="0"/>
              </a:rPr>
              <a:t>Lensectomy with Cionni ring technique </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New refractive prescription for progressive myopia</a:t>
            </a:r>
          </a:p>
          <a:p>
            <a:pPr eaLnBrk="1" hangingPunct="1"/>
            <a:r>
              <a:rPr lang="en-US">
                <a:latin typeface="Arial" charset="0"/>
                <a:ea typeface="ＭＳ Ｐゴシック" charset="0"/>
                <a:cs typeface="ＭＳ Ｐゴシック" charset="0"/>
              </a:rPr>
              <a:t>Follow up in 1 year</a:t>
            </a:r>
          </a:p>
        </p:txBody>
      </p:sp>
    </p:spTree>
    <p:extLst>
      <p:ext uri="{BB962C8B-B14F-4D97-AF65-F5344CB8AC3E}">
        <p14:creationId xmlns:p14="http://schemas.microsoft.com/office/powerpoint/2010/main" val="1432746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Traumatic Lens Dislocation</a:t>
            </a:r>
          </a:p>
        </p:txBody>
      </p:sp>
      <p:sp>
        <p:nvSpPr>
          <p:cNvPr id="74754" name="Content Placeholder 2"/>
          <p:cNvSpPr>
            <a:spLocks noGrp="1"/>
          </p:cNvSpPr>
          <p:nvPr>
            <p:ph idx="1"/>
          </p:nvPr>
        </p:nvSpPr>
        <p:spPr/>
        <p:txBody>
          <a:bodyPr/>
          <a:lstStyle/>
          <a:p>
            <a:pPr eaLnBrk="1" hangingPunct="1"/>
            <a:r>
              <a:rPr lang="en-US">
                <a:latin typeface="Arial" charset="0"/>
                <a:ea typeface="ＭＳ Ｐゴシック" charset="0"/>
                <a:cs typeface="ＭＳ Ｐゴシック" charset="0"/>
              </a:rPr>
              <a:t>Most common cause of acquired lens displacement </a:t>
            </a:r>
          </a:p>
          <a:p>
            <a:pPr lvl="1" eaLnBrk="1" hangingPunct="1"/>
            <a:r>
              <a:rPr lang="en-US">
                <a:latin typeface="Arial" charset="0"/>
                <a:ea typeface="ＭＳ Ｐゴシック" charset="0"/>
              </a:rPr>
              <a:t>Accounts for 22-50% of lens subluxations</a:t>
            </a:r>
          </a:p>
          <a:p>
            <a:pPr eaLnBrk="1" hangingPunct="1"/>
            <a:r>
              <a:rPr lang="en-US">
                <a:latin typeface="Arial" charset="0"/>
                <a:ea typeface="ＭＳ Ｐゴシック" charset="0"/>
                <a:cs typeface="ＭＳ Ｐゴシック" charset="0"/>
              </a:rPr>
              <a:t>Associated with cataracts and rhegmatogenous retinal detachment</a:t>
            </a:r>
          </a:p>
          <a:p>
            <a:pPr eaLnBrk="1" hangingPunct="1"/>
            <a:r>
              <a:rPr lang="en-US">
                <a:latin typeface="Arial" charset="0"/>
                <a:ea typeface="ＭＳ Ｐゴシック" charset="0"/>
                <a:cs typeface="ＭＳ Ｐゴシック" charset="0"/>
              </a:rPr>
              <a:t>Zonules rupture presumably at lens attachments secondary to mechanical stretching</a:t>
            </a:r>
          </a:p>
          <a:p>
            <a:pPr lvl="1" eaLnBrk="1" hangingPunct="1"/>
            <a:r>
              <a:rPr lang="en-US">
                <a:latin typeface="Arial" charset="0"/>
                <a:ea typeface="ＭＳ Ｐゴシック" charset="0"/>
              </a:rPr>
              <a:t>Eye is compressed in ant-post direction (i.e. fist) and the distention of the globe in the medial-lateral plane ruptures the zonular fibers</a:t>
            </a:r>
          </a:p>
          <a:p>
            <a:pPr eaLnBrk="1" hangingPunct="1"/>
            <a:endParaRPr lang="en-US">
              <a:latin typeface="Arial" charset="0"/>
              <a:ea typeface="ＭＳ Ｐゴシック" charset="0"/>
              <a:cs typeface="ＭＳ Ｐゴシック" charset="0"/>
            </a:endParaRPr>
          </a:p>
          <a:p>
            <a:pPr eaLnBrk="1" hangingPunct="1"/>
            <a:endParaRPr lang="en-US">
              <a:latin typeface="News Gothic MT" charset="0"/>
              <a:ea typeface="ＭＳ Ｐゴシック" charset="0"/>
              <a:cs typeface="ＭＳ Ｐゴシック" charset="0"/>
            </a:endParaRPr>
          </a:p>
        </p:txBody>
      </p:sp>
    </p:spTree>
    <p:extLst>
      <p:ext uri="{BB962C8B-B14F-4D97-AF65-F5344CB8AC3E}">
        <p14:creationId xmlns:p14="http://schemas.microsoft.com/office/powerpoint/2010/main" val="16936728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Content Placeholder 3" descr="40197_004.JPG"/>
          <p:cNvPicPr>
            <a:picLocks noGrp="1" noChangeAspect="1"/>
          </p:cNvPicPr>
          <p:nvPr>
            <p:ph idx="1"/>
          </p:nvPr>
        </p:nvPicPr>
        <p:blipFill>
          <a:blip r:embed="rId3">
            <a:extLst>
              <a:ext uri="{28A0092B-C50C-407E-A947-70E740481C1C}">
                <a14:useLocalDpi xmlns:a14="http://schemas.microsoft.com/office/drawing/2010/main" val="0"/>
              </a:ext>
            </a:extLst>
          </a:blip>
          <a:srcRect l="-10838" r="-10838"/>
          <a:stretch>
            <a:fillRect/>
          </a:stretch>
        </p:blipFill>
        <p:spPr>
          <a:xfrm>
            <a:off x="-112713" y="338138"/>
            <a:ext cx="4953001" cy="2724150"/>
          </a:xfrm>
        </p:spPr>
      </p:pic>
      <p:pic>
        <p:nvPicPr>
          <p:cNvPr id="76802" name="Picture 7" descr="40197_01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89188" y="3357563"/>
            <a:ext cx="4900612" cy="326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5975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Homocystinuria</a:t>
            </a:r>
          </a:p>
        </p:txBody>
      </p:sp>
      <p:sp>
        <p:nvSpPr>
          <p:cNvPr id="78850" name="Content Placeholder 2"/>
          <p:cNvSpPr>
            <a:spLocks noGrp="1"/>
          </p:cNvSpPr>
          <p:nvPr>
            <p:ph idx="1"/>
          </p:nvPr>
        </p:nvSpPr>
        <p:spPr>
          <a:xfrm>
            <a:off x="457200" y="1417638"/>
            <a:ext cx="8229600" cy="4708525"/>
          </a:xfrm>
        </p:spPr>
        <p:txBody>
          <a:bodyPr/>
          <a:lstStyle/>
          <a:p>
            <a:pPr eaLnBrk="1" hangingPunct="1">
              <a:lnSpc>
                <a:spcPct val="80000"/>
              </a:lnSpc>
            </a:pPr>
            <a:r>
              <a:rPr lang="en-US" sz="2000">
                <a:latin typeface="Arial" charset="0"/>
                <a:ea typeface="ＭＳ Ｐゴシック" charset="0"/>
                <a:cs typeface="ＭＳ Ｐゴシック" charset="0"/>
              </a:rPr>
              <a:t>2</a:t>
            </a:r>
            <a:r>
              <a:rPr lang="en-US" sz="2000" baseline="30000">
                <a:latin typeface="Arial" charset="0"/>
                <a:ea typeface="ＭＳ Ｐゴシック" charset="0"/>
                <a:cs typeface="ＭＳ Ｐゴシック" charset="0"/>
              </a:rPr>
              <a:t>nd</a:t>
            </a:r>
            <a:r>
              <a:rPr lang="en-US" sz="2000">
                <a:latin typeface="Arial" charset="0"/>
                <a:ea typeface="ＭＳ Ｐゴシック" charset="0"/>
                <a:cs typeface="ＭＳ Ｐゴシック" charset="0"/>
              </a:rPr>
              <a:t> most common cause of inherited lens dislocation</a:t>
            </a:r>
          </a:p>
          <a:p>
            <a:pPr eaLnBrk="1" hangingPunct="1">
              <a:lnSpc>
                <a:spcPct val="80000"/>
              </a:lnSpc>
            </a:pPr>
            <a:r>
              <a:rPr lang="en-US" sz="2000">
                <a:latin typeface="Arial" charset="0"/>
                <a:ea typeface="ＭＳ Ｐゴシック" charset="0"/>
                <a:cs typeface="ＭＳ Ｐゴシック" charset="0"/>
              </a:rPr>
              <a:t>AR, prevalence 1:200,000</a:t>
            </a:r>
          </a:p>
          <a:p>
            <a:pPr eaLnBrk="1" hangingPunct="1">
              <a:lnSpc>
                <a:spcPct val="80000"/>
              </a:lnSpc>
            </a:pPr>
            <a:r>
              <a:rPr lang="en-US" sz="2000">
                <a:latin typeface="Arial" charset="0"/>
                <a:ea typeface="ＭＳ Ｐゴシック" charset="0"/>
                <a:cs typeface="ＭＳ Ｐゴシック" charset="0"/>
              </a:rPr>
              <a:t>Virtual absence of cystathionine b-synthetase</a:t>
            </a:r>
          </a:p>
          <a:p>
            <a:pPr eaLnBrk="1" hangingPunct="1">
              <a:lnSpc>
                <a:spcPct val="80000"/>
              </a:lnSpc>
            </a:pPr>
            <a:r>
              <a:rPr lang="en-US" sz="2000">
                <a:latin typeface="Arial" charset="0"/>
                <a:ea typeface="ＭＳ Ｐゴシック" charset="0"/>
                <a:cs typeface="ＭＳ Ｐゴシック" charset="0"/>
              </a:rPr>
              <a:t>Dx: increased serum homocystine, methionine, homocysteine</a:t>
            </a:r>
          </a:p>
          <a:p>
            <a:pPr eaLnBrk="1" hangingPunct="1">
              <a:lnSpc>
                <a:spcPct val="80000"/>
              </a:lnSpc>
            </a:pPr>
            <a:r>
              <a:rPr lang="en-US" sz="2000">
                <a:latin typeface="Arial" charset="0"/>
                <a:ea typeface="ＭＳ Ｐゴシック" charset="0"/>
                <a:cs typeface="ＭＳ Ｐゴシック" charset="0"/>
              </a:rPr>
              <a:t>Ocular abnormalities: ectopia lentis, RD</a:t>
            </a:r>
          </a:p>
          <a:p>
            <a:pPr lvl="1" eaLnBrk="1" hangingPunct="1">
              <a:lnSpc>
                <a:spcPct val="80000"/>
              </a:lnSpc>
            </a:pPr>
            <a:r>
              <a:rPr lang="en-US" sz="1900">
                <a:latin typeface="Arial" charset="0"/>
                <a:ea typeface="ＭＳ Ｐゴシック" charset="0"/>
              </a:rPr>
              <a:t>Lens displacement: bilateral and symmetric, usually </a:t>
            </a:r>
            <a:r>
              <a:rPr lang="en-US" sz="1900" b="1">
                <a:latin typeface="Arial" charset="0"/>
                <a:ea typeface="ＭＳ Ｐゴシック" charset="0"/>
              </a:rPr>
              <a:t>inferonasal</a:t>
            </a:r>
          </a:p>
          <a:p>
            <a:pPr eaLnBrk="1" hangingPunct="1">
              <a:lnSpc>
                <a:spcPct val="80000"/>
              </a:lnSpc>
            </a:pPr>
            <a:r>
              <a:rPr lang="en-US" sz="2000">
                <a:latin typeface="Arial" charset="0"/>
                <a:ea typeface="ＭＳ Ｐゴシック" charset="0"/>
                <a:cs typeface="ＭＳ Ｐゴシック" charset="0"/>
              </a:rPr>
              <a:t>Systemic features: fair skin, malar flush, pale coarse hair, poor peripheral circulation, 50% mental retardation, marfanoid habitus, osteoporosis, seizures</a:t>
            </a:r>
          </a:p>
          <a:p>
            <a:pPr eaLnBrk="1" hangingPunct="1">
              <a:lnSpc>
                <a:spcPct val="80000"/>
              </a:lnSpc>
            </a:pPr>
            <a:r>
              <a:rPr lang="en-US" sz="2000">
                <a:latin typeface="Arial" charset="0"/>
                <a:ea typeface="ＭＳ Ｐゴシック" charset="0"/>
                <a:cs typeface="ＭＳ Ｐゴシック" charset="0"/>
              </a:rPr>
              <a:t>Increase thromboembolic events, especially with anesthesia</a:t>
            </a:r>
          </a:p>
          <a:p>
            <a:pPr eaLnBrk="1" hangingPunct="1">
              <a:lnSpc>
                <a:spcPct val="80000"/>
              </a:lnSpc>
            </a:pPr>
            <a:endParaRPr lang="en-US" sz="2000">
              <a:latin typeface="Arial" charset="0"/>
              <a:ea typeface="ＭＳ Ｐゴシック" charset="0"/>
              <a:cs typeface="ＭＳ Ｐゴシック" charset="0"/>
            </a:endParaRPr>
          </a:p>
        </p:txBody>
      </p:sp>
    </p:spTree>
    <p:extLst>
      <p:ext uri="{BB962C8B-B14F-4D97-AF65-F5344CB8AC3E}">
        <p14:creationId xmlns:p14="http://schemas.microsoft.com/office/powerpoint/2010/main" val="37075964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Homocystinuria</a:t>
            </a:r>
          </a:p>
        </p:txBody>
      </p:sp>
      <p:sp>
        <p:nvSpPr>
          <p:cNvPr id="80898" name="Content Placeholder 2"/>
          <p:cNvSpPr>
            <a:spLocks noGrp="1"/>
          </p:cNvSpPr>
          <p:nvPr>
            <p:ph idx="1"/>
          </p:nvPr>
        </p:nvSpPr>
        <p:spPr/>
        <p:txBody>
          <a:bodyPr/>
          <a:lstStyle/>
          <a:p>
            <a:pPr eaLnBrk="1" hangingPunct="1">
              <a:lnSpc>
                <a:spcPct val="80000"/>
              </a:lnSpc>
            </a:pPr>
            <a:r>
              <a:rPr lang="en-US" sz="2200">
                <a:latin typeface="Arial" charset="0"/>
                <a:ea typeface="ＭＳ Ｐゴシック" charset="0"/>
                <a:cs typeface="ＭＳ Ｐゴシック" charset="0"/>
              </a:rPr>
              <a:t>Pathology: abnormal zonular development due to cysteine deficiency</a:t>
            </a:r>
          </a:p>
          <a:p>
            <a:pPr lvl="1" eaLnBrk="1" hangingPunct="1">
              <a:lnSpc>
                <a:spcPct val="80000"/>
              </a:lnSpc>
            </a:pPr>
            <a:r>
              <a:rPr lang="en-US" sz="2000">
                <a:latin typeface="Arial" charset="0"/>
                <a:ea typeface="ＭＳ Ｐゴシック" charset="0"/>
              </a:rPr>
              <a:t>Zonular fibers are made up of cysteine-rich glycoprotein</a:t>
            </a:r>
          </a:p>
          <a:p>
            <a:pPr lvl="1" eaLnBrk="1" hangingPunct="1">
              <a:lnSpc>
                <a:spcPct val="80000"/>
              </a:lnSpc>
            </a:pPr>
            <a:r>
              <a:rPr lang="en-US" sz="2000">
                <a:latin typeface="Arial" charset="0"/>
                <a:ea typeface="ＭＳ Ｐゴシック" charset="0"/>
              </a:rPr>
              <a:t>Affected zonules are brittle and easily disrupted, with short disoriented fibrils</a:t>
            </a:r>
          </a:p>
          <a:p>
            <a:pPr eaLnBrk="1" hangingPunct="1">
              <a:lnSpc>
                <a:spcPct val="80000"/>
              </a:lnSpc>
            </a:pPr>
            <a:r>
              <a:rPr lang="en-US" sz="2200">
                <a:latin typeface="Arial" charset="0"/>
                <a:ea typeface="ＭＳ Ｐゴシック" charset="0"/>
                <a:cs typeface="ＭＳ Ｐゴシック" charset="0"/>
              </a:rPr>
              <a:t>Exam findings: spherophakic, scalloped lens border, lens dislocation into AC</a:t>
            </a:r>
            <a:r>
              <a:rPr lang="en-US" sz="2200">
                <a:latin typeface="Arial" charset="0"/>
                <a:ea typeface="ＭＳ Ｐゴシック" charset="0"/>
                <a:cs typeface="ＭＳ Ｐゴシック" charset="0"/>
                <a:sym typeface="Wingdings" charset="0"/>
              </a:rPr>
              <a:t>glaucoma</a:t>
            </a:r>
          </a:p>
          <a:p>
            <a:pPr eaLnBrk="1" hangingPunct="1">
              <a:lnSpc>
                <a:spcPct val="80000"/>
              </a:lnSpc>
            </a:pPr>
            <a:r>
              <a:rPr lang="en-US" sz="2200">
                <a:latin typeface="Arial" charset="0"/>
                <a:ea typeface="ＭＳ Ｐゴシック" charset="0"/>
                <a:cs typeface="ＭＳ Ｐゴシック" charset="0"/>
                <a:sym typeface="Wingdings" charset="0"/>
              </a:rPr>
              <a:t>Treatment: low methionine, high cysteine diet and vitamin supplementation with coenzyme pyridoxinedecreased incidence of ectopia lentis</a:t>
            </a:r>
          </a:p>
          <a:p>
            <a:pPr eaLnBrk="1" hangingPunct="1">
              <a:lnSpc>
                <a:spcPct val="80000"/>
              </a:lnSpc>
            </a:pPr>
            <a:r>
              <a:rPr lang="en-US" sz="2200">
                <a:latin typeface="Arial" charset="0"/>
                <a:ea typeface="ＭＳ Ｐゴシック" charset="0"/>
                <a:cs typeface="ＭＳ Ｐゴシック" charset="0"/>
                <a:sym typeface="Wingdings" charset="0"/>
              </a:rPr>
              <a:t>Prognosis: favorable if treatment is started soon after birth</a:t>
            </a:r>
            <a:endParaRPr lang="en-US" sz="2200">
              <a:latin typeface="Arial" charset="0"/>
              <a:ea typeface="ＭＳ Ｐゴシック" charset="0"/>
              <a:cs typeface="ＭＳ Ｐゴシック" charset="0"/>
            </a:endParaRPr>
          </a:p>
        </p:txBody>
      </p:sp>
    </p:spTree>
    <p:extLst>
      <p:ext uri="{BB962C8B-B14F-4D97-AF65-F5344CB8AC3E}">
        <p14:creationId xmlns:p14="http://schemas.microsoft.com/office/powerpoint/2010/main" val="16914973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3" descr="homocystin malar flus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7275" y="195263"/>
            <a:ext cx="2333625"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4" descr="homocystin microspherophaki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59275" y="498475"/>
            <a:ext cx="37719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7" name="Picture 6" descr="Untitled.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3575" y="3357563"/>
            <a:ext cx="354330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4" descr="figure7.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1300" y="3357563"/>
            <a:ext cx="41179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98934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Weill-Marchesani Syndrome</a:t>
            </a:r>
          </a:p>
        </p:txBody>
      </p:sp>
      <p:sp>
        <p:nvSpPr>
          <p:cNvPr id="84994" name="Content Placeholder 2"/>
          <p:cNvSpPr>
            <a:spLocks noGrp="1"/>
          </p:cNvSpPr>
          <p:nvPr>
            <p:ph idx="1"/>
          </p:nvPr>
        </p:nvSpPr>
        <p:spPr/>
        <p:txBody>
          <a:bodyPr/>
          <a:lstStyle/>
          <a:p>
            <a:pPr eaLnBrk="1" hangingPunct="1">
              <a:lnSpc>
                <a:spcPct val="80000"/>
              </a:lnSpc>
            </a:pPr>
            <a:r>
              <a:rPr lang="en-US" sz="1900">
                <a:latin typeface="Arial" charset="0"/>
                <a:ea typeface="ＭＳ Ｐゴシック" charset="0"/>
                <a:cs typeface="ＭＳ Ｐゴシック" charset="0"/>
              </a:rPr>
              <a:t>3</a:t>
            </a:r>
            <a:r>
              <a:rPr lang="en-US" sz="1900" baseline="30000">
                <a:latin typeface="Arial" charset="0"/>
                <a:ea typeface="ＭＳ Ｐゴシック" charset="0"/>
                <a:cs typeface="ＭＳ Ｐゴシック" charset="0"/>
              </a:rPr>
              <a:t>rd</a:t>
            </a:r>
            <a:r>
              <a:rPr lang="en-US" sz="1900">
                <a:latin typeface="Arial" charset="0"/>
                <a:ea typeface="ＭＳ Ｐゴシック" charset="0"/>
                <a:cs typeface="ＭＳ Ｐゴシック" charset="0"/>
              </a:rPr>
              <a:t> most common cause of inherited lens dislocation</a:t>
            </a:r>
          </a:p>
          <a:p>
            <a:pPr eaLnBrk="1" hangingPunct="1">
              <a:lnSpc>
                <a:spcPct val="80000"/>
              </a:lnSpc>
            </a:pPr>
            <a:r>
              <a:rPr lang="en-US" sz="1900">
                <a:latin typeface="Arial" charset="0"/>
                <a:ea typeface="ＭＳ Ｐゴシック" charset="0"/>
                <a:cs typeface="ＭＳ Ｐゴシック" charset="0"/>
              </a:rPr>
              <a:t>AR, some heterozygote expression</a:t>
            </a:r>
          </a:p>
          <a:p>
            <a:pPr eaLnBrk="1" hangingPunct="1">
              <a:lnSpc>
                <a:spcPct val="80000"/>
              </a:lnSpc>
            </a:pPr>
            <a:r>
              <a:rPr lang="en-US" sz="1900">
                <a:latin typeface="Arial" charset="0"/>
                <a:ea typeface="ＭＳ Ｐゴシック" charset="0"/>
                <a:cs typeface="ＭＳ Ｐゴシック" charset="0"/>
              </a:rPr>
              <a:t>Dx: molecular genetic test for ADAMTS10</a:t>
            </a:r>
          </a:p>
          <a:p>
            <a:pPr eaLnBrk="1" hangingPunct="1">
              <a:lnSpc>
                <a:spcPct val="80000"/>
              </a:lnSpc>
            </a:pPr>
            <a:r>
              <a:rPr lang="en-US" sz="1900">
                <a:latin typeface="Arial" charset="0"/>
                <a:ea typeface="ＭＳ Ｐゴシック" charset="0"/>
                <a:cs typeface="ＭＳ Ｐゴシック" charset="0"/>
              </a:rPr>
              <a:t>Ocular abnormalities: ectopia lentis, microspherophakic lens, lenticular myopia, micro/megalocornea, cataracts, pupillary block</a:t>
            </a:r>
          </a:p>
          <a:p>
            <a:pPr lvl="1" eaLnBrk="1" hangingPunct="1">
              <a:lnSpc>
                <a:spcPct val="80000"/>
              </a:lnSpc>
            </a:pPr>
            <a:r>
              <a:rPr lang="en-US" sz="1700">
                <a:latin typeface="Arial" charset="0"/>
                <a:ea typeface="ＭＳ Ｐゴシック" charset="0"/>
              </a:rPr>
              <a:t>Lens displacement: usually </a:t>
            </a:r>
            <a:r>
              <a:rPr lang="en-US" sz="1700" b="1">
                <a:latin typeface="Arial" charset="0"/>
                <a:ea typeface="ＭＳ Ｐゴシック" charset="0"/>
              </a:rPr>
              <a:t>inferior </a:t>
            </a:r>
            <a:r>
              <a:rPr lang="en-US" sz="1700">
                <a:latin typeface="Arial" charset="0"/>
                <a:ea typeface="ＭＳ Ｐゴシック" charset="0"/>
              </a:rPr>
              <a:t>but sometimes </a:t>
            </a:r>
            <a:r>
              <a:rPr lang="en-US" sz="1700" b="1">
                <a:latin typeface="Arial" charset="0"/>
                <a:ea typeface="ＭＳ Ｐゴシック" charset="0"/>
              </a:rPr>
              <a:t>central</a:t>
            </a:r>
            <a:endParaRPr lang="en-US" sz="1700">
              <a:latin typeface="Arial" charset="0"/>
              <a:ea typeface="ＭＳ Ｐゴシック" charset="0"/>
            </a:endParaRPr>
          </a:p>
          <a:p>
            <a:pPr lvl="1" eaLnBrk="1" hangingPunct="1">
              <a:lnSpc>
                <a:spcPct val="80000"/>
              </a:lnSpc>
            </a:pPr>
            <a:r>
              <a:rPr lang="en-US" sz="1700">
                <a:latin typeface="Arial" charset="0"/>
                <a:ea typeface="ＭＳ Ｐゴシック" charset="0"/>
              </a:rPr>
              <a:t>Zonular bundles appear taut or lax and abnormally elongated</a:t>
            </a:r>
          </a:p>
          <a:p>
            <a:pPr eaLnBrk="1" hangingPunct="1">
              <a:lnSpc>
                <a:spcPct val="80000"/>
              </a:lnSpc>
            </a:pPr>
            <a:r>
              <a:rPr lang="en-US" sz="1900">
                <a:latin typeface="Arial" charset="0"/>
                <a:ea typeface="ＭＳ Ｐゴシック" charset="0"/>
                <a:cs typeface="ＭＳ Ｐゴシック" charset="0"/>
              </a:rPr>
              <a:t>Systemic features: brachymorphism-short stature, short, broad hands and feet, limited joint mobility, well-developed muscular appearance, thick skin, brachycephaly</a:t>
            </a:r>
          </a:p>
          <a:p>
            <a:pPr eaLnBrk="1" hangingPunct="1">
              <a:lnSpc>
                <a:spcPct val="80000"/>
              </a:lnSpc>
            </a:pPr>
            <a:endParaRPr lang="en-US" sz="1900">
              <a:latin typeface="Arial" charset="0"/>
              <a:ea typeface="ＭＳ Ｐゴシック" charset="0"/>
              <a:cs typeface="ＭＳ Ｐゴシック" charset="0"/>
            </a:endParaRPr>
          </a:p>
        </p:txBody>
      </p:sp>
    </p:spTree>
    <p:extLst>
      <p:ext uri="{BB962C8B-B14F-4D97-AF65-F5344CB8AC3E}">
        <p14:creationId xmlns:p14="http://schemas.microsoft.com/office/powerpoint/2010/main" val="11561722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Weill-Marchesani Syndrome</a:t>
            </a:r>
          </a:p>
        </p:txBody>
      </p:sp>
      <p:sp>
        <p:nvSpPr>
          <p:cNvPr id="87042" name="Content Placeholder 2"/>
          <p:cNvSpPr>
            <a:spLocks noGrp="1"/>
          </p:cNvSpPr>
          <p:nvPr>
            <p:ph idx="1"/>
          </p:nvPr>
        </p:nvSpPr>
        <p:spPr/>
        <p:txBody>
          <a:bodyPr/>
          <a:lstStyle/>
          <a:p>
            <a:pPr eaLnBrk="1" hangingPunct="1">
              <a:lnSpc>
                <a:spcPct val="90000"/>
              </a:lnSpc>
            </a:pPr>
            <a:r>
              <a:rPr lang="en-US">
                <a:latin typeface="Arial" charset="0"/>
                <a:ea typeface="ＭＳ Ｐゴシック" charset="0"/>
                <a:cs typeface="ＭＳ Ｐゴシック" charset="0"/>
                <a:sym typeface="Wingdings" charset="0"/>
              </a:rPr>
              <a:t>Frequent episodes of pupillary block causing angle closure glaucoma (microphakia)</a:t>
            </a:r>
          </a:p>
          <a:p>
            <a:pPr eaLnBrk="1" hangingPunct="1">
              <a:lnSpc>
                <a:spcPct val="90000"/>
              </a:lnSpc>
            </a:pPr>
            <a:r>
              <a:rPr lang="en-US">
                <a:latin typeface="Arial" charset="0"/>
                <a:ea typeface="ＭＳ Ｐゴシック" charset="0"/>
                <a:cs typeface="ＭＳ Ｐゴシック" charset="0"/>
                <a:sym typeface="Wingdings" charset="0"/>
              </a:rPr>
              <a:t>Treatment:</a:t>
            </a:r>
          </a:p>
          <a:p>
            <a:pPr lvl="1" eaLnBrk="1" hangingPunct="1">
              <a:lnSpc>
                <a:spcPct val="90000"/>
              </a:lnSpc>
            </a:pPr>
            <a:r>
              <a:rPr lang="en-US">
                <a:latin typeface="Arial" charset="0"/>
                <a:ea typeface="ＭＳ Ｐゴシック" charset="0"/>
                <a:sym typeface="Wingdings" charset="0"/>
              </a:rPr>
              <a:t>Lensectomy </a:t>
            </a:r>
          </a:p>
          <a:p>
            <a:pPr lvl="1" eaLnBrk="1" hangingPunct="1">
              <a:lnSpc>
                <a:spcPct val="90000"/>
              </a:lnSpc>
            </a:pPr>
            <a:r>
              <a:rPr lang="en-US">
                <a:latin typeface="Arial" charset="0"/>
                <a:ea typeface="ＭＳ Ｐゴシック" charset="0"/>
                <a:sym typeface="Wingdings" charset="0"/>
              </a:rPr>
              <a:t>Glaucoma: mydriatics, laser iridotomy (can be prophylactic), iridectomy and miotics to prevent lens dislocation in AC </a:t>
            </a:r>
          </a:p>
          <a:p>
            <a:pPr eaLnBrk="1" hangingPunct="1">
              <a:lnSpc>
                <a:spcPct val="90000"/>
              </a:lnSpc>
            </a:pPr>
            <a:r>
              <a:rPr lang="en-US">
                <a:latin typeface="Arial" charset="0"/>
                <a:ea typeface="ＭＳ Ｐゴシック" charset="0"/>
                <a:cs typeface="ＭＳ Ｐゴシック" charset="0"/>
                <a:sym typeface="Wingdings" charset="0"/>
              </a:rPr>
              <a:t>Prognosis: loss of vision is earlier and more severe than other lens dislocation syndromes</a:t>
            </a:r>
            <a:endParaRPr lang="en-US">
              <a:latin typeface="Arial" charset="0"/>
              <a:ea typeface="ＭＳ Ｐゴシック" charset="0"/>
              <a:cs typeface="ＭＳ Ｐゴシック" charset="0"/>
            </a:endParaRPr>
          </a:p>
          <a:p>
            <a:pPr eaLnBrk="1" hangingPunct="1">
              <a:lnSpc>
                <a:spcPct val="90000"/>
              </a:lnSpc>
            </a:pP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327088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3" descr="Untitled.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275" y="3402013"/>
            <a:ext cx="2360613"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0" name="Picture 4" descr="Weillmarch2.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4788" y="593725"/>
            <a:ext cx="1763712"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5" descr="weill-marchesani inferior D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0" y="3241675"/>
            <a:ext cx="4605338" cy="310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5" descr="CZM_June_A03_Fig08.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60913" y="593725"/>
            <a:ext cx="40481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3967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Simple (isolated) ectopia lentis</a:t>
            </a:r>
          </a:p>
        </p:txBody>
      </p:sp>
      <p:sp>
        <p:nvSpPr>
          <p:cNvPr id="93186" name="Content Placeholder 2"/>
          <p:cNvSpPr>
            <a:spLocks noGrp="1"/>
          </p:cNvSpPr>
          <p:nvPr>
            <p:ph idx="1"/>
          </p:nvPr>
        </p:nvSpPr>
        <p:spPr/>
        <p:txBody>
          <a:bodyPr/>
          <a:lstStyle/>
          <a:p>
            <a:pPr eaLnBrk="1" hangingPunct="1">
              <a:lnSpc>
                <a:spcPct val="90000"/>
              </a:lnSpc>
            </a:pPr>
            <a:r>
              <a:rPr lang="en-US" sz="2200">
                <a:latin typeface="Arial" charset="0"/>
                <a:ea typeface="ＭＳ Ｐゴシック" charset="0"/>
                <a:cs typeface="ＭＳ Ｐゴシック" charset="0"/>
              </a:rPr>
              <a:t>Usually AD, most at birth with </a:t>
            </a:r>
            <a:r>
              <a:rPr lang="en-US" sz="2200" b="1">
                <a:latin typeface="Arial" charset="0"/>
                <a:ea typeface="ＭＳ Ｐゴシック" charset="0"/>
                <a:cs typeface="ＭＳ Ｐゴシック" charset="0"/>
              </a:rPr>
              <a:t>superotemporal</a:t>
            </a:r>
            <a:r>
              <a:rPr lang="en-US" sz="2200">
                <a:latin typeface="Arial" charset="0"/>
                <a:ea typeface="ＭＳ Ｐゴシック" charset="0"/>
                <a:cs typeface="ＭＳ Ｐゴシック" charset="0"/>
              </a:rPr>
              <a:t> lens displacement</a:t>
            </a:r>
          </a:p>
          <a:p>
            <a:pPr lvl="1" eaLnBrk="1" hangingPunct="1">
              <a:lnSpc>
                <a:spcPct val="90000"/>
              </a:lnSpc>
            </a:pPr>
            <a:r>
              <a:rPr lang="en-US" sz="2000">
                <a:latin typeface="Arial" charset="0"/>
                <a:ea typeface="ＭＳ Ｐゴシック" charset="0"/>
              </a:rPr>
              <a:t>Some cases of delayed onset in 6</a:t>
            </a:r>
            <a:r>
              <a:rPr lang="en-US" sz="2000" baseline="30000">
                <a:latin typeface="Arial" charset="0"/>
                <a:ea typeface="ＭＳ Ｐゴシック" charset="0"/>
              </a:rPr>
              <a:t>th</a:t>
            </a:r>
            <a:r>
              <a:rPr lang="en-US" sz="2000">
                <a:latin typeface="Arial" charset="0"/>
                <a:ea typeface="ＭＳ Ｐゴシック" charset="0"/>
              </a:rPr>
              <a:t>/7</a:t>
            </a:r>
            <a:r>
              <a:rPr lang="en-US" sz="2000" baseline="30000">
                <a:latin typeface="Arial" charset="0"/>
                <a:ea typeface="ＭＳ Ｐゴシック" charset="0"/>
              </a:rPr>
              <a:t>th</a:t>
            </a:r>
            <a:r>
              <a:rPr lang="en-US" sz="2000">
                <a:latin typeface="Arial" charset="0"/>
                <a:ea typeface="ＭＳ Ｐゴシック" charset="0"/>
              </a:rPr>
              <a:t> decade with </a:t>
            </a:r>
            <a:r>
              <a:rPr lang="en-US" sz="2000" b="1">
                <a:latin typeface="Arial" charset="0"/>
                <a:ea typeface="ＭＳ Ｐゴシック" charset="0"/>
              </a:rPr>
              <a:t>downward</a:t>
            </a:r>
            <a:r>
              <a:rPr lang="en-US" sz="2000">
                <a:latin typeface="Arial" charset="0"/>
                <a:ea typeface="ＭＳ Ｐゴシック" charset="0"/>
              </a:rPr>
              <a:t> dislocation</a:t>
            </a:r>
          </a:p>
          <a:p>
            <a:pPr eaLnBrk="1" hangingPunct="1">
              <a:lnSpc>
                <a:spcPct val="90000"/>
              </a:lnSpc>
            </a:pPr>
            <a:r>
              <a:rPr lang="en-US" sz="2200">
                <a:latin typeface="Arial" charset="0"/>
                <a:ea typeface="ＭＳ Ｐゴシック" charset="0"/>
                <a:cs typeface="ＭＳ Ｐゴシック" charset="0"/>
              </a:rPr>
              <a:t>Gene defect localized to fibrillin gene on chromosome 15 </a:t>
            </a:r>
          </a:p>
          <a:p>
            <a:pPr eaLnBrk="1" hangingPunct="1">
              <a:lnSpc>
                <a:spcPct val="90000"/>
              </a:lnSpc>
            </a:pPr>
            <a:r>
              <a:rPr lang="en-US" sz="2200">
                <a:latin typeface="Arial" charset="0"/>
                <a:ea typeface="ＭＳ Ｐゴシック" charset="0"/>
                <a:cs typeface="ＭＳ Ｐゴシック" charset="0"/>
              </a:rPr>
              <a:t>Ocular findings: microspherophakic</a:t>
            </a:r>
          </a:p>
          <a:p>
            <a:pPr eaLnBrk="1" hangingPunct="1">
              <a:lnSpc>
                <a:spcPct val="90000"/>
              </a:lnSpc>
            </a:pPr>
            <a:r>
              <a:rPr lang="en-US" sz="2200">
                <a:latin typeface="Arial" charset="0"/>
                <a:ea typeface="ＭＳ Ｐゴシック" charset="0"/>
                <a:cs typeface="ＭＳ Ｐゴシック" charset="0"/>
              </a:rPr>
              <a:t>Deficiency of zonular fibers, poor aggregation of zonules still present, and some abnormally thick fibrils</a:t>
            </a:r>
          </a:p>
          <a:p>
            <a:pPr eaLnBrk="1" hangingPunct="1">
              <a:lnSpc>
                <a:spcPct val="90000"/>
              </a:lnSpc>
            </a:pPr>
            <a:r>
              <a:rPr lang="en-US" sz="2200">
                <a:latin typeface="Arial" charset="0"/>
                <a:ea typeface="ＭＳ Ｐゴシック" charset="0"/>
                <a:cs typeface="ＭＳ Ｐゴシック" charset="0"/>
              </a:rPr>
              <a:t>No associated systemic features</a:t>
            </a:r>
          </a:p>
        </p:txBody>
      </p:sp>
    </p:spTree>
    <p:extLst>
      <p:ext uri="{BB962C8B-B14F-4D97-AF65-F5344CB8AC3E}">
        <p14:creationId xmlns:p14="http://schemas.microsoft.com/office/powerpoint/2010/main" val="19682414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title"/>
          </p:nvPr>
        </p:nvSpPr>
        <p:spPr/>
        <p:txBody>
          <a:bodyPr/>
          <a:lstStyle/>
          <a:p>
            <a:pPr eaLnBrk="1" hangingPunct="1"/>
            <a:r>
              <a:rPr lang="en-US">
                <a:latin typeface="Arial" charset="0"/>
                <a:ea typeface="ＭＳ Ｐゴシック" charset="0"/>
                <a:cs typeface="ＭＳ Ｐゴシック" charset="0"/>
              </a:rPr>
              <a:t>Exam</a:t>
            </a:r>
          </a:p>
        </p:txBody>
      </p:sp>
      <p:sp>
        <p:nvSpPr>
          <p:cNvPr id="22530" name="Rectangle 3"/>
          <p:cNvSpPr>
            <a:spLocks noGrp="1"/>
          </p:cNvSpPr>
          <p:nvPr>
            <p:ph idx="1"/>
          </p:nvPr>
        </p:nvSpPr>
        <p:spPr/>
        <p:txBody>
          <a:bodyPr/>
          <a:lstStyle/>
          <a:p>
            <a:pPr eaLnBrk="1" hangingPunct="1">
              <a:buFont typeface="Wingdings 2" charset="0"/>
              <a:buNone/>
            </a:pPr>
            <a:r>
              <a:rPr lang="en-US" sz="1800" u="sng">
                <a:latin typeface="Arial" charset="0"/>
                <a:ea typeface="ＭＳ Ｐゴシック" charset="0"/>
                <a:cs typeface="ＭＳ Ｐゴシック" charset="0"/>
              </a:rPr>
              <a:t>DFE:</a:t>
            </a:r>
            <a:r>
              <a:rPr lang="en-US" sz="1800">
                <a:latin typeface="Arial" charset="0"/>
                <a:ea typeface="ＭＳ Ｐゴシック" charset="0"/>
                <a:cs typeface="ＭＳ Ｐゴシック" charset="0"/>
              </a:rPr>
              <a:t> 1% Mydriacyl, 1% cyclogyl</a:t>
            </a:r>
            <a:endParaRPr lang="en-US" sz="1800" u="sng">
              <a:latin typeface="Arial" charset="0"/>
              <a:ea typeface="ＭＳ Ｐゴシック" charset="0"/>
              <a:cs typeface="Arial" charset="0"/>
            </a:endParaRPr>
          </a:p>
          <a:p>
            <a:pPr eaLnBrk="1" hangingPunct="1">
              <a:buFont typeface="Wingdings 2" charset="0"/>
              <a:buNone/>
            </a:pPr>
            <a:r>
              <a:rPr lang="en-US" sz="1800">
                <a:latin typeface="Arial" charset="0"/>
                <a:ea typeface="ＭＳ Ｐゴシック" charset="0"/>
                <a:cs typeface="ＭＳ Ｐゴシック" charset="0"/>
              </a:rPr>
              <a:t>Vitreous: clear OU	</a:t>
            </a:r>
          </a:p>
          <a:p>
            <a:pPr eaLnBrk="1" hangingPunct="1">
              <a:buFont typeface="Wingdings 2" charset="0"/>
              <a:buNone/>
            </a:pPr>
            <a:r>
              <a:rPr lang="en-US" sz="1800">
                <a:latin typeface="Arial" charset="0"/>
                <a:ea typeface="ＭＳ Ｐゴシック" charset="0"/>
                <a:cs typeface="ＭＳ Ｐゴシック" charset="0"/>
              </a:rPr>
              <a:t>Cup/Disc: .2 OU, sharp and pink OU</a:t>
            </a:r>
          </a:p>
          <a:p>
            <a:pPr eaLnBrk="1" hangingPunct="1">
              <a:buFont typeface="Wingdings 2" charset="0"/>
              <a:buNone/>
            </a:pPr>
            <a:r>
              <a:rPr lang="en-US" sz="1800">
                <a:latin typeface="Arial" charset="0"/>
                <a:ea typeface="ＭＳ Ｐゴシック" charset="0"/>
                <a:cs typeface="ＭＳ Ｐゴシック" charset="0"/>
              </a:rPr>
              <a:t>Blood Vessels: normal caliber OU				</a:t>
            </a:r>
          </a:p>
          <a:p>
            <a:pPr eaLnBrk="1" hangingPunct="1">
              <a:buFont typeface="Wingdings 2" charset="0"/>
              <a:buNone/>
            </a:pPr>
            <a:r>
              <a:rPr lang="en-US" sz="1800">
                <a:latin typeface="Arial" charset="0"/>
                <a:ea typeface="ＭＳ Ｐゴシック" charset="0"/>
                <a:cs typeface="ＭＳ Ｐゴシック" charset="0"/>
              </a:rPr>
              <a:t>Macula: flat, wnl OU	</a:t>
            </a:r>
          </a:p>
          <a:p>
            <a:pPr eaLnBrk="1" hangingPunct="1">
              <a:buFont typeface="Wingdings 2" charset="0"/>
              <a:buNone/>
            </a:pPr>
            <a:r>
              <a:rPr lang="en-US" sz="1800">
                <a:latin typeface="Arial" charset="0"/>
                <a:ea typeface="ＭＳ Ｐゴシック" charset="0"/>
                <a:cs typeface="ＭＳ Ｐゴシック" charset="0"/>
              </a:rPr>
              <a:t>Periphery: flat, no hemorrhages, breaks, tears, or detachments OU</a:t>
            </a:r>
          </a:p>
          <a:p>
            <a:pPr eaLnBrk="1" hangingPunct="1">
              <a:buFont typeface="Wingdings 2" charset="0"/>
              <a:buNone/>
            </a:pPr>
            <a:r>
              <a:rPr lang="en-US" sz="1000">
                <a:latin typeface="Arial" charset="0"/>
                <a:ea typeface="ＭＳ Ｐゴシック" charset="0"/>
                <a:cs typeface="ＭＳ Ｐゴシック" charset="0"/>
              </a:rPr>
              <a:t>					</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860998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Ectopia Lentis et Pupillae</a:t>
            </a:r>
          </a:p>
        </p:txBody>
      </p:sp>
      <p:sp>
        <p:nvSpPr>
          <p:cNvPr id="95234" name="Content Placeholder 2"/>
          <p:cNvSpPr>
            <a:spLocks noGrp="1"/>
          </p:cNvSpPr>
          <p:nvPr>
            <p:ph idx="1"/>
          </p:nvPr>
        </p:nvSpPr>
        <p:spPr/>
        <p:txBody>
          <a:bodyPr/>
          <a:lstStyle/>
          <a:p>
            <a:pPr eaLnBrk="1" hangingPunct="1">
              <a:lnSpc>
                <a:spcPct val="80000"/>
              </a:lnSpc>
            </a:pPr>
            <a:r>
              <a:rPr lang="en-US" sz="2200">
                <a:latin typeface="Arial" charset="0"/>
                <a:ea typeface="ＭＳ Ｐゴシック" charset="0"/>
                <a:cs typeface="ＭＳ Ｐゴシック" charset="0"/>
              </a:rPr>
              <a:t>AR, pupils are oval or slit-like with &gt;.5mm nasal and downward eccentricity</a:t>
            </a:r>
          </a:p>
          <a:p>
            <a:pPr eaLnBrk="1" hangingPunct="1">
              <a:lnSpc>
                <a:spcPct val="80000"/>
              </a:lnSpc>
            </a:pPr>
            <a:r>
              <a:rPr lang="en-US" sz="2200">
                <a:latin typeface="Arial" charset="0"/>
                <a:ea typeface="ＭＳ Ｐゴシック" charset="0"/>
                <a:cs typeface="ＭＳ Ｐゴシック" charset="0"/>
              </a:rPr>
              <a:t>Ocular findings: lens is displaced </a:t>
            </a:r>
            <a:r>
              <a:rPr lang="en-US" sz="2200" b="1">
                <a:latin typeface="Arial" charset="0"/>
                <a:ea typeface="ＭＳ Ｐゴシック" charset="0"/>
                <a:cs typeface="ＭＳ Ｐゴシック" charset="0"/>
              </a:rPr>
              <a:t>in direction opposite of pupil displacement</a:t>
            </a:r>
            <a:r>
              <a:rPr lang="en-US" sz="2200">
                <a:latin typeface="Arial" charset="0"/>
                <a:ea typeface="ＭＳ Ｐゴシック" charset="0"/>
                <a:cs typeface="ＭＳ Ｐゴシック" charset="0"/>
              </a:rPr>
              <a:t>, usually bilateral and asymmetric </a:t>
            </a:r>
          </a:p>
          <a:p>
            <a:pPr eaLnBrk="1" hangingPunct="1">
              <a:lnSpc>
                <a:spcPct val="80000"/>
              </a:lnSpc>
            </a:pPr>
            <a:r>
              <a:rPr lang="en-US" sz="2200">
                <a:latin typeface="Arial" charset="0"/>
                <a:ea typeface="ＭＳ Ｐゴシック" charset="0"/>
                <a:cs typeface="ＭＳ Ｐゴシック" charset="0"/>
              </a:rPr>
              <a:t>Often atrophic irides that dilate poorly and with marked transillumination defects</a:t>
            </a:r>
          </a:p>
          <a:p>
            <a:pPr eaLnBrk="1" hangingPunct="1">
              <a:lnSpc>
                <a:spcPct val="80000"/>
              </a:lnSpc>
            </a:pPr>
            <a:r>
              <a:rPr lang="en-US" sz="2200">
                <a:latin typeface="Arial" charset="0"/>
                <a:ea typeface="ＭＳ Ｐゴシック" charset="0"/>
                <a:cs typeface="ＭＳ Ｐゴシック" charset="0"/>
              </a:rPr>
              <a:t>rapidly progressing cataracts, severe axial myopia, occasional RD</a:t>
            </a:r>
          </a:p>
          <a:p>
            <a:pPr eaLnBrk="1" hangingPunct="1">
              <a:lnSpc>
                <a:spcPct val="80000"/>
              </a:lnSpc>
            </a:pPr>
            <a:r>
              <a:rPr lang="en-US" sz="2200">
                <a:latin typeface="Arial" charset="0"/>
                <a:ea typeface="ＭＳ Ｐゴシック" charset="0"/>
                <a:cs typeface="ＭＳ Ｐゴシック" charset="0"/>
              </a:rPr>
              <a:t>Developmental defect of neuroectodermal layer results in failure of iris pigment epithelial cells to develop normal dilator muscle, presumably associated with poor secretion of zonular fibrils </a:t>
            </a:r>
          </a:p>
        </p:txBody>
      </p:sp>
    </p:spTree>
    <p:extLst>
      <p:ext uri="{BB962C8B-B14F-4D97-AF65-F5344CB8AC3E}">
        <p14:creationId xmlns:p14="http://schemas.microsoft.com/office/powerpoint/2010/main" val="9490878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3" descr="ectopia lentis et p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7325"/>
            <a:ext cx="4824413"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4" descr="ectopia lentis pupi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29063" y="3608388"/>
            <a:ext cx="37465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5" descr="ectopia lenti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84263" y="4024313"/>
            <a:ext cx="2393950"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5992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Sulfite Oxidase Deficiency</a:t>
            </a:r>
          </a:p>
        </p:txBody>
      </p:sp>
      <p:sp>
        <p:nvSpPr>
          <p:cNvPr id="99330" name="Content Placeholder 2"/>
          <p:cNvSpPr>
            <a:spLocks noGrp="1"/>
          </p:cNvSpPr>
          <p:nvPr>
            <p:ph idx="1"/>
          </p:nvPr>
        </p:nvSpPr>
        <p:spPr/>
        <p:txBody>
          <a:bodyPr/>
          <a:lstStyle/>
          <a:p>
            <a:pPr eaLnBrk="1" hangingPunct="1">
              <a:lnSpc>
                <a:spcPct val="80000"/>
              </a:lnSpc>
            </a:pPr>
            <a:r>
              <a:rPr lang="en-US" sz="2200">
                <a:latin typeface="Arial" charset="0"/>
                <a:ea typeface="ＭＳ Ｐゴシック" charset="0"/>
                <a:cs typeface="ＭＳ Ｐゴシック" charset="0"/>
              </a:rPr>
              <a:t>Rare AR, disease of sulfur metabolism</a:t>
            </a:r>
          </a:p>
          <a:p>
            <a:pPr lvl="1" eaLnBrk="1" hangingPunct="1">
              <a:lnSpc>
                <a:spcPct val="80000"/>
              </a:lnSpc>
            </a:pPr>
            <a:r>
              <a:rPr lang="en-US" sz="2000">
                <a:latin typeface="Arial" charset="0"/>
                <a:ea typeface="ＭＳ Ｐゴシック" charset="0"/>
              </a:rPr>
              <a:t>Enzyme deficiency results in excess sulfite</a:t>
            </a:r>
          </a:p>
          <a:p>
            <a:pPr eaLnBrk="1" hangingPunct="1">
              <a:lnSpc>
                <a:spcPct val="80000"/>
              </a:lnSpc>
            </a:pPr>
            <a:r>
              <a:rPr lang="en-US" sz="2200">
                <a:latin typeface="Arial" charset="0"/>
                <a:ea typeface="ＭＳ Ｐゴシック" charset="0"/>
                <a:cs typeface="ＭＳ Ｐゴシック" charset="0"/>
              </a:rPr>
              <a:t>Ocular features: dislocated lens (nonspecific)</a:t>
            </a:r>
          </a:p>
          <a:p>
            <a:pPr eaLnBrk="1" hangingPunct="1">
              <a:lnSpc>
                <a:spcPct val="80000"/>
              </a:lnSpc>
            </a:pPr>
            <a:r>
              <a:rPr lang="en-US" sz="2200">
                <a:latin typeface="Arial" charset="0"/>
                <a:ea typeface="ＭＳ Ｐゴシック" charset="0"/>
                <a:cs typeface="ＭＳ Ｐゴシック" charset="0"/>
              </a:rPr>
              <a:t>Systemic features: (in first year of life)</a:t>
            </a:r>
          </a:p>
          <a:p>
            <a:pPr lvl="1" eaLnBrk="1" hangingPunct="1">
              <a:lnSpc>
                <a:spcPct val="80000"/>
              </a:lnSpc>
            </a:pPr>
            <a:r>
              <a:rPr lang="en-US" sz="2000">
                <a:latin typeface="Arial" charset="0"/>
                <a:ea typeface="ＭＳ Ｐゴシック" charset="0"/>
              </a:rPr>
              <a:t>Poor feeding, severe neurologic abnormalities, seizures, myoclonus, and severe mental retardation</a:t>
            </a:r>
          </a:p>
          <a:p>
            <a:pPr eaLnBrk="1" hangingPunct="1">
              <a:lnSpc>
                <a:spcPct val="80000"/>
              </a:lnSpc>
            </a:pPr>
            <a:r>
              <a:rPr lang="en-US" sz="2200">
                <a:latin typeface="Arial" charset="0"/>
                <a:ea typeface="ＭＳ Ｐゴシック" charset="0"/>
                <a:cs typeface="ＭＳ Ｐゴシック" charset="0"/>
              </a:rPr>
              <a:t>Excess sulfite can destroy disulfide bonds, may cause lens dislocation since disulfide linkages are important for intramolecular bonds in fibrillin </a:t>
            </a:r>
          </a:p>
          <a:p>
            <a:pPr eaLnBrk="1" hangingPunct="1">
              <a:lnSpc>
                <a:spcPct val="80000"/>
              </a:lnSpc>
            </a:pPr>
            <a:r>
              <a:rPr lang="en-US" sz="2200">
                <a:latin typeface="Arial" charset="0"/>
                <a:ea typeface="ＭＳ Ｐゴシック" charset="0"/>
                <a:cs typeface="ＭＳ Ｐゴシック" charset="0"/>
              </a:rPr>
              <a:t>Generally poor prognosis for neurologic abnormalities</a:t>
            </a:r>
          </a:p>
        </p:txBody>
      </p:sp>
    </p:spTree>
    <p:extLst>
      <p:ext uri="{BB962C8B-B14F-4D97-AF65-F5344CB8AC3E}">
        <p14:creationId xmlns:p14="http://schemas.microsoft.com/office/powerpoint/2010/main" val="17783978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Hyperlysinemia</a:t>
            </a:r>
          </a:p>
        </p:txBody>
      </p:sp>
      <p:sp>
        <p:nvSpPr>
          <p:cNvPr id="101378" name="Content Placeholder 2"/>
          <p:cNvSpPr>
            <a:spLocks noGrp="1"/>
          </p:cNvSpPr>
          <p:nvPr>
            <p:ph idx="1"/>
          </p:nvPr>
        </p:nvSpPr>
        <p:spPr/>
        <p:txBody>
          <a:bodyPr/>
          <a:lstStyle/>
          <a:p>
            <a:pPr eaLnBrk="1" hangingPunct="1"/>
            <a:r>
              <a:rPr lang="en-US">
                <a:latin typeface="Arial" charset="0"/>
                <a:ea typeface="ＭＳ Ｐゴシック" charset="0"/>
                <a:cs typeface="ＭＳ Ｐゴシック" charset="0"/>
              </a:rPr>
              <a:t>Rare AR, defect in amino acid lysine metabolism</a:t>
            </a:r>
          </a:p>
          <a:p>
            <a:pPr eaLnBrk="1" hangingPunct="1"/>
            <a:r>
              <a:rPr lang="en-US">
                <a:latin typeface="Arial" charset="0"/>
                <a:ea typeface="ＭＳ Ｐゴシック" charset="0"/>
                <a:cs typeface="ＭＳ Ｐゴシック" charset="0"/>
              </a:rPr>
              <a:t>Ocular findings: bilateral </a:t>
            </a:r>
            <a:r>
              <a:rPr lang="en-US" b="1">
                <a:latin typeface="Arial" charset="0"/>
                <a:ea typeface="ＭＳ Ｐゴシック" charset="0"/>
                <a:cs typeface="ＭＳ Ｐゴシック" charset="0"/>
              </a:rPr>
              <a:t>superior </a:t>
            </a:r>
            <a:r>
              <a:rPr lang="en-US">
                <a:latin typeface="Arial" charset="0"/>
                <a:ea typeface="ＭＳ Ｐゴシック" charset="0"/>
                <a:cs typeface="ＭＳ Ｐゴシック" charset="0"/>
              </a:rPr>
              <a:t>subluxation of lenses, strabismus, bilateral spherophakia</a:t>
            </a:r>
          </a:p>
          <a:p>
            <a:pPr eaLnBrk="1" hangingPunct="1"/>
            <a:r>
              <a:rPr lang="en-US">
                <a:latin typeface="Arial" charset="0"/>
                <a:ea typeface="ＭＳ Ｐゴシック" charset="0"/>
                <a:cs typeface="ＭＳ Ｐゴシック" charset="0"/>
              </a:rPr>
              <a:t>Systemic findings: mental retardation, muscle hypotonia, convulsions</a:t>
            </a:r>
          </a:p>
          <a:p>
            <a:pPr eaLnBrk="1" hangingPunct="1"/>
            <a:r>
              <a:rPr lang="en-US">
                <a:latin typeface="Arial" charset="0"/>
                <a:ea typeface="ＭＳ Ｐゴシック" charset="0"/>
                <a:cs typeface="ＭＳ Ｐゴシック" charset="0"/>
              </a:rPr>
              <a:t>Dx: increase plasma levels of lysine</a:t>
            </a:r>
          </a:p>
          <a:p>
            <a:pPr eaLnBrk="1" hangingPunct="1"/>
            <a:r>
              <a:rPr lang="en-US">
                <a:latin typeface="Arial" charset="0"/>
                <a:ea typeface="ＭＳ Ｐゴシック" charset="0"/>
                <a:cs typeface="ＭＳ Ｐゴシック" charset="0"/>
              </a:rPr>
              <a:t>Ocular lens pathology unknown</a:t>
            </a:r>
          </a:p>
          <a:p>
            <a:pPr eaLnBrk="1" hangingPunct="1"/>
            <a:r>
              <a:rPr lang="en-US">
                <a:latin typeface="Arial" charset="0"/>
                <a:ea typeface="ＭＳ Ｐゴシック" charset="0"/>
                <a:cs typeface="ＭＳ Ｐゴシック" charset="0"/>
              </a:rPr>
              <a:t>Tx: low protein diet may be helpful</a:t>
            </a:r>
          </a:p>
        </p:txBody>
      </p:sp>
    </p:spTree>
    <p:extLst>
      <p:ext uri="{BB962C8B-B14F-4D97-AF65-F5344CB8AC3E}">
        <p14:creationId xmlns:p14="http://schemas.microsoft.com/office/powerpoint/2010/main" val="31020966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Pseudoexfoliation</a:t>
            </a:r>
          </a:p>
        </p:txBody>
      </p:sp>
      <p:sp>
        <p:nvSpPr>
          <p:cNvPr id="103426" name="Content Placeholder 2"/>
          <p:cNvSpPr>
            <a:spLocks noGrp="1"/>
          </p:cNvSpPr>
          <p:nvPr>
            <p:ph idx="1"/>
          </p:nvPr>
        </p:nvSpPr>
        <p:spPr/>
        <p:txBody>
          <a:bodyPr/>
          <a:lstStyle/>
          <a:p>
            <a:pPr eaLnBrk="1" hangingPunct="1"/>
            <a:r>
              <a:rPr lang="en-US">
                <a:latin typeface="Arial" charset="0"/>
                <a:ea typeface="ＭＳ Ｐゴシック" charset="0"/>
                <a:cs typeface="ＭＳ Ｐゴシック" charset="0"/>
              </a:rPr>
              <a:t>Spontaneous subluxation in 5% of patients</a:t>
            </a:r>
          </a:p>
          <a:p>
            <a:pPr eaLnBrk="1" hangingPunct="1"/>
            <a:r>
              <a:rPr lang="en-US">
                <a:latin typeface="Arial" charset="0"/>
                <a:ea typeface="ＭＳ Ｐゴシック" charset="0"/>
                <a:cs typeface="ＭＳ Ｐゴシック" charset="0"/>
              </a:rPr>
              <a:t>Signs: may see phacodonesis, iridodonesis may be absent due to relative immobility from pseudoexfoliative deposits in stroma and muscle</a:t>
            </a:r>
          </a:p>
          <a:p>
            <a:pPr eaLnBrk="1" hangingPunct="1"/>
            <a:r>
              <a:rPr lang="en-US">
                <a:latin typeface="Arial" charset="0"/>
                <a:ea typeface="ＭＳ Ｐゴシック" charset="0"/>
                <a:cs typeface="ＭＳ Ｐゴシック" charset="0"/>
              </a:rPr>
              <a:t>Zonules break midstream or at ciliary body</a:t>
            </a:r>
          </a:p>
          <a:p>
            <a:pPr eaLnBrk="1" hangingPunct="1"/>
            <a:r>
              <a:rPr lang="en-US">
                <a:latin typeface="Arial" charset="0"/>
                <a:ea typeface="ＭＳ Ｐゴシック" charset="0"/>
                <a:cs typeface="ＭＳ Ｐゴシック" charset="0"/>
              </a:rPr>
              <a:t>Zonules are infiltrated with pseudoexfoliative material and are fragile</a:t>
            </a:r>
          </a:p>
        </p:txBody>
      </p:sp>
    </p:spTree>
    <p:extLst>
      <p:ext uri="{BB962C8B-B14F-4D97-AF65-F5344CB8AC3E}">
        <p14:creationId xmlns:p14="http://schemas.microsoft.com/office/powerpoint/2010/main" val="152555001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a:xfrm>
            <a:off x="344488" y="107950"/>
            <a:ext cx="8247062" cy="1336675"/>
          </a:xfrm>
        </p:spPr>
        <p:txBody>
          <a:bodyPr/>
          <a:lstStyle/>
          <a:p>
            <a:pPr eaLnBrk="1" hangingPunct="1"/>
            <a:r>
              <a:rPr lang="en-US" sz="4400">
                <a:latin typeface="Arial" charset="0"/>
                <a:ea typeface="ＭＳ Ｐゴシック" charset="0"/>
                <a:cs typeface="ＭＳ Ｐゴシック" charset="0"/>
              </a:rPr>
              <a:t>Other causes of ectopia lentis</a:t>
            </a:r>
          </a:p>
        </p:txBody>
      </p:sp>
      <p:sp>
        <p:nvSpPr>
          <p:cNvPr id="105474" name="Content Placeholder 2"/>
          <p:cNvSpPr>
            <a:spLocks noGrp="1"/>
          </p:cNvSpPr>
          <p:nvPr>
            <p:ph idx="1"/>
          </p:nvPr>
        </p:nvSpPr>
        <p:spPr/>
        <p:txBody>
          <a:bodyPr/>
          <a:lstStyle/>
          <a:p>
            <a:pPr eaLnBrk="1" hangingPunct="1"/>
            <a:r>
              <a:rPr lang="en-US">
                <a:latin typeface="Arial" charset="0"/>
                <a:ea typeface="ＭＳ Ｐゴシック" charset="0"/>
                <a:cs typeface="ＭＳ Ｐゴシック" charset="0"/>
              </a:rPr>
              <a:t>Aniridia</a:t>
            </a:r>
          </a:p>
          <a:p>
            <a:pPr eaLnBrk="1" hangingPunct="1"/>
            <a:r>
              <a:rPr lang="en-US">
                <a:latin typeface="Arial" charset="0"/>
                <a:ea typeface="ＭＳ Ｐゴシック" charset="0"/>
                <a:cs typeface="ＭＳ Ｐゴシック" charset="0"/>
              </a:rPr>
              <a:t>Ehlers-Danlos Syndrome</a:t>
            </a:r>
          </a:p>
          <a:p>
            <a:pPr eaLnBrk="1" hangingPunct="1"/>
            <a:r>
              <a:rPr lang="en-US">
                <a:latin typeface="Arial" charset="0"/>
                <a:ea typeface="ＭＳ Ｐゴシック" charset="0"/>
                <a:cs typeface="ＭＳ Ｐゴシック" charset="0"/>
              </a:rPr>
              <a:t>Congenital syphilis</a:t>
            </a:r>
          </a:p>
          <a:p>
            <a:pPr eaLnBrk="1" hangingPunct="1"/>
            <a:r>
              <a:rPr lang="en-US">
                <a:latin typeface="Arial" charset="0"/>
                <a:ea typeface="ＭＳ Ｐゴシック" charset="0"/>
                <a:cs typeface="ＭＳ Ｐゴシック" charset="0"/>
              </a:rPr>
              <a:t>Chronic uveitis</a:t>
            </a:r>
          </a:p>
          <a:p>
            <a:pPr eaLnBrk="1" hangingPunct="1">
              <a:buFont typeface="Wingdings 2" charset="0"/>
              <a:buNone/>
            </a:pPr>
            <a:endParaRPr lang="en-US">
              <a:latin typeface="Arial" charset="0"/>
              <a:ea typeface="ＭＳ Ｐゴシック" charset="0"/>
              <a:cs typeface="ＭＳ Ｐゴシック" charset="0"/>
            </a:endParaRPr>
          </a:p>
        </p:txBody>
      </p:sp>
      <p:pic>
        <p:nvPicPr>
          <p:cNvPr id="105475" name="Picture 5" descr="aniridi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8650" y="3233738"/>
            <a:ext cx="288290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24840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Content Placeholder 7" descr="marfan.jpg"/>
          <p:cNvPicPr>
            <a:picLocks noGrp="1" noChangeAspect="1"/>
          </p:cNvPicPr>
          <p:nvPr>
            <p:ph idx="1"/>
          </p:nvPr>
        </p:nvPicPr>
        <p:blipFill>
          <a:blip r:embed="rId3">
            <a:extLst>
              <a:ext uri="{28A0092B-C50C-407E-A947-70E740481C1C}">
                <a14:useLocalDpi xmlns:a14="http://schemas.microsoft.com/office/drawing/2010/main" val="0"/>
              </a:ext>
            </a:extLst>
          </a:blip>
          <a:srcRect l="-21722" r="-21722"/>
          <a:stretch>
            <a:fillRect/>
          </a:stretch>
        </p:blipFill>
        <p:spPr>
          <a:xfrm>
            <a:off x="-119063" y="939800"/>
            <a:ext cx="9431338" cy="5186363"/>
          </a:xfrm>
        </p:spPr>
      </p:pic>
    </p:spTree>
    <p:extLst>
      <p:ext uri="{BB962C8B-B14F-4D97-AF65-F5344CB8AC3E}">
        <p14:creationId xmlns:p14="http://schemas.microsoft.com/office/powerpoint/2010/main" val="38796735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Differential Diagnosis</a:t>
            </a:r>
          </a:p>
        </p:txBody>
      </p:sp>
      <p:sp>
        <p:nvSpPr>
          <p:cNvPr id="3" name="Content Placeholder 2"/>
          <p:cNvSpPr>
            <a:spLocks noGrp="1"/>
          </p:cNvSpPr>
          <p:nvPr>
            <p:ph idx="1"/>
          </p:nvPr>
        </p:nvSpPr>
        <p:spPr/>
        <p:txBody>
          <a:bodyPr/>
          <a:lstStyle/>
          <a:p>
            <a:pPr eaLnBrk="1" hangingPunct="1">
              <a:lnSpc>
                <a:spcPct val="80000"/>
              </a:lnSpc>
            </a:pPr>
            <a:r>
              <a:rPr lang="en-US" sz="1500">
                <a:latin typeface="Arial" charset="0"/>
                <a:ea typeface="ＭＳ Ｐゴシック" charset="0"/>
                <a:cs typeface="ＭＳ Ｐゴシック" charset="0"/>
              </a:rPr>
              <a:t>Simple ectopia lentis </a:t>
            </a:r>
          </a:p>
          <a:p>
            <a:pPr eaLnBrk="1" hangingPunct="1">
              <a:lnSpc>
                <a:spcPct val="80000"/>
              </a:lnSpc>
            </a:pPr>
            <a:r>
              <a:rPr lang="en-US" sz="1500">
                <a:latin typeface="Arial" charset="0"/>
                <a:ea typeface="ＭＳ Ｐゴシック" charset="0"/>
                <a:cs typeface="ＭＳ Ｐゴシック" charset="0"/>
              </a:rPr>
              <a:t>Ectopia lentis et pupillae</a:t>
            </a:r>
          </a:p>
          <a:p>
            <a:pPr eaLnBrk="1" hangingPunct="1">
              <a:lnSpc>
                <a:spcPct val="80000"/>
              </a:lnSpc>
            </a:pPr>
            <a:r>
              <a:rPr lang="en-US" sz="1500">
                <a:latin typeface="Arial" charset="0"/>
                <a:ea typeface="ＭＳ Ｐゴシック" charset="0"/>
                <a:cs typeface="ＭＳ Ｐゴシック" charset="0"/>
              </a:rPr>
              <a:t>Marfan</a:t>
            </a:r>
            <a:r>
              <a:rPr lang="ja-JP" altLang="en-US" sz="1500">
                <a:latin typeface="Arial" charset="0"/>
                <a:ea typeface="ＭＳ Ｐゴシック" charset="0"/>
                <a:cs typeface="ＭＳ Ｐゴシック" charset="0"/>
              </a:rPr>
              <a:t>’</a:t>
            </a:r>
            <a:r>
              <a:rPr lang="en-US" altLang="ja-JP" sz="1500">
                <a:latin typeface="Arial" charset="0"/>
                <a:ea typeface="ＭＳ Ｐゴシック" charset="0"/>
                <a:cs typeface="ＭＳ Ｐゴシック" charset="0"/>
              </a:rPr>
              <a:t>s Syndrome</a:t>
            </a:r>
          </a:p>
          <a:p>
            <a:pPr eaLnBrk="1" hangingPunct="1">
              <a:lnSpc>
                <a:spcPct val="80000"/>
              </a:lnSpc>
            </a:pPr>
            <a:r>
              <a:rPr lang="en-US" sz="1500">
                <a:latin typeface="Arial" charset="0"/>
                <a:ea typeface="ＭＳ Ｐゴシック" charset="0"/>
                <a:cs typeface="ＭＳ Ｐゴシック" charset="0"/>
              </a:rPr>
              <a:t>Homocystinuria</a:t>
            </a:r>
          </a:p>
          <a:p>
            <a:pPr eaLnBrk="1" hangingPunct="1">
              <a:lnSpc>
                <a:spcPct val="80000"/>
              </a:lnSpc>
            </a:pPr>
            <a:r>
              <a:rPr lang="en-US" sz="1500">
                <a:latin typeface="Arial" charset="0"/>
                <a:ea typeface="ＭＳ Ｐゴシック" charset="0"/>
                <a:cs typeface="ＭＳ Ｐゴシック" charset="0"/>
              </a:rPr>
              <a:t>Weill-Marchesani Syndrome</a:t>
            </a:r>
          </a:p>
          <a:p>
            <a:pPr eaLnBrk="1" hangingPunct="1">
              <a:lnSpc>
                <a:spcPct val="80000"/>
              </a:lnSpc>
            </a:pPr>
            <a:r>
              <a:rPr lang="en-US" sz="1500">
                <a:latin typeface="Arial" charset="0"/>
                <a:ea typeface="ＭＳ Ｐゴシック" charset="0"/>
                <a:cs typeface="ＭＳ Ｐゴシック" charset="0"/>
              </a:rPr>
              <a:t>Hyperlysinemia</a:t>
            </a:r>
          </a:p>
          <a:p>
            <a:pPr eaLnBrk="1" hangingPunct="1">
              <a:lnSpc>
                <a:spcPct val="80000"/>
              </a:lnSpc>
            </a:pPr>
            <a:r>
              <a:rPr lang="en-US" sz="1500">
                <a:latin typeface="Arial" charset="0"/>
                <a:ea typeface="ＭＳ Ｐゴシック" charset="0"/>
                <a:cs typeface="ＭＳ Ｐゴシック" charset="0"/>
              </a:rPr>
              <a:t>Sulfite oxidase deficiency</a:t>
            </a:r>
          </a:p>
          <a:p>
            <a:pPr eaLnBrk="1" hangingPunct="1">
              <a:lnSpc>
                <a:spcPct val="80000"/>
              </a:lnSpc>
            </a:pPr>
            <a:r>
              <a:rPr lang="en-US" sz="1500">
                <a:latin typeface="Arial" charset="0"/>
                <a:ea typeface="ＭＳ Ｐゴシック" charset="0"/>
                <a:cs typeface="ＭＳ Ｐゴシック" charset="0"/>
              </a:rPr>
              <a:t>Traumatic lens subluxation</a:t>
            </a:r>
          </a:p>
          <a:p>
            <a:pPr eaLnBrk="1" hangingPunct="1">
              <a:lnSpc>
                <a:spcPct val="80000"/>
              </a:lnSpc>
            </a:pPr>
            <a:r>
              <a:rPr lang="en-US" sz="1500">
                <a:latin typeface="Arial" charset="0"/>
                <a:ea typeface="ＭＳ Ｐゴシック" charset="0"/>
                <a:cs typeface="ＭＳ Ｐゴシック" charset="0"/>
              </a:rPr>
              <a:t>Pseudoexfoliative disease</a:t>
            </a:r>
          </a:p>
          <a:p>
            <a:pPr eaLnBrk="1" hangingPunct="1">
              <a:lnSpc>
                <a:spcPct val="80000"/>
              </a:lnSpc>
            </a:pPr>
            <a:r>
              <a:rPr lang="en-US" sz="1500">
                <a:latin typeface="Arial" charset="0"/>
                <a:ea typeface="ＭＳ Ｐゴシック" charset="0"/>
                <a:cs typeface="ＭＳ Ｐゴシック" charset="0"/>
              </a:rPr>
              <a:t>Other: aniridia, Ehlers-Danlos Syndrome, congenital syphilis, chronic uveitis</a:t>
            </a:r>
          </a:p>
        </p:txBody>
      </p:sp>
    </p:spTree>
    <p:extLst>
      <p:ext uri="{BB962C8B-B14F-4D97-AF65-F5344CB8AC3E}">
        <p14:creationId xmlns:p14="http://schemas.microsoft.com/office/powerpoint/2010/main" val="1870046193"/>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Diagnosis</a:t>
            </a:r>
          </a:p>
        </p:txBody>
      </p:sp>
      <p:sp>
        <p:nvSpPr>
          <p:cNvPr id="3" name="Content Placeholder 2"/>
          <p:cNvSpPr>
            <a:spLocks noGrp="1"/>
          </p:cNvSpPr>
          <p:nvPr>
            <p:ph idx="1"/>
          </p:nvPr>
        </p:nvSpPr>
        <p:spPr/>
        <p:txBody>
          <a:bodyPr/>
          <a:lstStyle/>
          <a:p>
            <a:pPr eaLnBrk="1" hangingPunct="1">
              <a:buFont typeface="Wingdings 2" charset="0"/>
              <a:buNone/>
            </a:pPr>
            <a:r>
              <a:rPr lang="en-US" sz="4800">
                <a:latin typeface="News Gothic MT" charset="0"/>
                <a:ea typeface="ＭＳ Ｐゴシック" charset="0"/>
                <a:cs typeface="ＭＳ Ｐゴシック" charset="0"/>
              </a:rPr>
              <a:t>   </a:t>
            </a:r>
            <a:r>
              <a:rPr lang="en-US" sz="4800">
                <a:latin typeface="Arial" charset="0"/>
                <a:ea typeface="ＭＳ Ｐゴシック" charset="0"/>
                <a:cs typeface="ＭＳ Ｐゴシック" charset="0"/>
              </a:rPr>
              <a:t>Marfan</a:t>
            </a:r>
            <a:r>
              <a:rPr lang="ja-JP" altLang="en-US" sz="4800">
                <a:latin typeface="Arial" charset="0"/>
                <a:ea typeface="ＭＳ Ｐゴシック" charset="0"/>
                <a:cs typeface="ＭＳ Ｐゴシック" charset="0"/>
              </a:rPr>
              <a:t>’</a:t>
            </a:r>
            <a:r>
              <a:rPr lang="en-US" altLang="ja-JP" sz="4800">
                <a:latin typeface="Arial" charset="0"/>
                <a:ea typeface="ＭＳ Ｐゴシック" charset="0"/>
                <a:cs typeface="ＭＳ Ｐゴシック" charset="0"/>
              </a:rPr>
              <a:t>s Syndrome</a:t>
            </a:r>
            <a:endParaRPr lang="en-US" sz="4800">
              <a:latin typeface="Arial" charset="0"/>
              <a:ea typeface="ＭＳ Ｐゴシック" charset="0"/>
              <a:cs typeface="ＭＳ Ｐゴシック" charset="0"/>
            </a:endParaRPr>
          </a:p>
        </p:txBody>
      </p:sp>
      <p:pic>
        <p:nvPicPr>
          <p:cNvPr id="5" name="Picture 4" descr="marfa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813" y="2547938"/>
            <a:ext cx="4818062" cy="385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6111875" y="5756275"/>
            <a:ext cx="22748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Ectopia</a:t>
            </a:r>
            <a:r>
              <a:rPr lang="en-US" sz="1800">
                <a:latin typeface="News Gothic MT" charset="0"/>
              </a:rPr>
              <a:t> </a:t>
            </a:r>
            <a:r>
              <a:rPr lang="en-US" sz="1800"/>
              <a:t>lentis</a:t>
            </a:r>
          </a:p>
        </p:txBody>
      </p:sp>
      <p:pic>
        <p:nvPicPr>
          <p:cNvPr id="9" name="Picture 8" descr="marfan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32400" y="3113088"/>
            <a:ext cx="36401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4920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slide(fromBottom)">
                                      <p:cBhvr>
                                        <p:cTn id="11" dur="500"/>
                                        <p:tgtEl>
                                          <p:spTgt spid="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lide(fromBottom)">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pPr eaLnBrk="1" hangingPunct="1"/>
            <a:r>
              <a:rPr lang="en-US">
                <a:latin typeface="Arial" charset="0"/>
                <a:ea typeface="ＭＳ Ｐゴシック" charset="0"/>
                <a:cs typeface="ＭＳ Ｐゴシック" charset="0"/>
              </a:rPr>
              <a:t>Past Medical and Family History</a:t>
            </a:r>
          </a:p>
        </p:txBody>
      </p:sp>
      <p:sp>
        <p:nvSpPr>
          <p:cNvPr id="29698" name="TextBox 27"/>
          <p:cNvSpPr txBox="1">
            <a:spLocks noChangeArrowheads="1"/>
          </p:cNvSpPr>
          <p:nvPr/>
        </p:nvSpPr>
        <p:spPr bwMode="auto">
          <a:xfrm>
            <a:off x="2384425" y="3173413"/>
            <a:ext cx="84772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t>23</a:t>
            </a:r>
          </a:p>
          <a:p>
            <a:pPr eaLnBrk="1" hangingPunct="1"/>
            <a:r>
              <a:rPr lang="en-US" sz="900"/>
              <a:t>20/40</a:t>
            </a:r>
          </a:p>
          <a:p>
            <a:pPr eaLnBrk="1" hangingPunct="1"/>
            <a:r>
              <a:rPr lang="en-US" sz="900"/>
              <a:t>20/40</a:t>
            </a:r>
          </a:p>
          <a:p>
            <a:pPr eaLnBrk="1" hangingPunct="1"/>
            <a:r>
              <a:rPr lang="en-US" sz="900"/>
              <a:t>*scoliosis</a:t>
            </a:r>
          </a:p>
        </p:txBody>
      </p:sp>
      <p:sp>
        <p:nvSpPr>
          <p:cNvPr id="29699" name="TextBox 28"/>
          <p:cNvSpPr txBox="1">
            <a:spLocks noChangeArrowheads="1"/>
          </p:cNvSpPr>
          <p:nvPr/>
        </p:nvSpPr>
        <p:spPr bwMode="auto">
          <a:xfrm>
            <a:off x="3392488" y="3173413"/>
            <a:ext cx="877887"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t>19</a:t>
            </a:r>
          </a:p>
          <a:p>
            <a:pPr eaLnBrk="1" hangingPunct="1"/>
            <a:r>
              <a:rPr lang="en-US" sz="900"/>
              <a:t>20/100 20/60-2</a:t>
            </a:r>
          </a:p>
        </p:txBody>
      </p:sp>
      <p:sp>
        <p:nvSpPr>
          <p:cNvPr id="29700" name="TextBox 29"/>
          <p:cNvSpPr txBox="1">
            <a:spLocks noChangeArrowheads="1"/>
          </p:cNvSpPr>
          <p:nvPr/>
        </p:nvSpPr>
        <p:spPr bwMode="auto">
          <a:xfrm>
            <a:off x="4189413" y="3173413"/>
            <a:ext cx="6191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t>17</a:t>
            </a:r>
          </a:p>
          <a:p>
            <a:pPr eaLnBrk="1" hangingPunct="1"/>
            <a:r>
              <a:rPr lang="en-US" sz="900"/>
              <a:t>20/40-</a:t>
            </a:r>
          </a:p>
          <a:p>
            <a:pPr eaLnBrk="1" hangingPunct="1"/>
            <a:r>
              <a:rPr lang="en-US" sz="900"/>
              <a:t>20/30+</a:t>
            </a:r>
          </a:p>
        </p:txBody>
      </p:sp>
      <p:sp>
        <p:nvSpPr>
          <p:cNvPr id="37912" name="Oval 24"/>
          <p:cNvSpPr>
            <a:spLocks noChangeArrowheads="1"/>
          </p:cNvSpPr>
          <p:nvPr/>
        </p:nvSpPr>
        <p:spPr bwMode="auto">
          <a:xfrm>
            <a:off x="3813175" y="1925638"/>
            <a:ext cx="219075" cy="219075"/>
          </a:xfrm>
          <a:prstGeom prst="ellipse">
            <a:avLst/>
          </a:prstGeom>
          <a:solidFill>
            <a:srgbClr val="FFFFFF"/>
          </a:solidFill>
          <a:ln w="19050">
            <a:solidFill>
              <a:srgbClr val="4A7EBB"/>
            </a:solidFill>
            <a:round/>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13" name="Oval 25"/>
          <p:cNvSpPr>
            <a:spLocks noChangeArrowheads="1"/>
          </p:cNvSpPr>
          <p:nvPr/>
        </p:nvSpPr>
        <p:spPr bwMode="auto">
          <a:xfrm>
            <a:off x="2441575" y="2954338"/>
            <a:ext cx="219075" cy="219075"/>
          </a:xfrm>
          <a:prstGeom prst="ellipse">
            <a:avLst/>
          </a:prstGeom>
          <a:solidFill>
            <a:srgbClr val="000000"/>
          </a:solidFill>
          <a:ln w="19050">
            <a:solidFill>
              <a:srgbClr val="4A7EBB"/>
            </a:solidFill>
            <a:round/>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14" name="Oval 26"/>
          <p:cNvSpPr>
            <a:spLocks noChangeArrowheads="1"/>
          </p:cNvSpPr>
          <p:nvPr/>
        </p:nvSpPr>
        <p:spPr bwMode="auto">
          <a:xfrm>
            <a:off x="3013075" y="2954338"/>
            <a:ext cx="219075" cy="219075"/>
          </a:xfrm>
          <a:prstGeom prst="ellipse">
            <a:avLst/>
          </a:prstGeom>
          <a:solidFill>
            <a:srgbClr val="FFFFFF"/>
          </a:solidFill>
          <a:ln w="19050">
            <a:solidFill>
              <a:srgbClr val="4A7EBB"/>
            </a:solidFill>
            <a:round/>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15" name="Oval 27"/>
          <p:cNvSpPr>
            <a:spLocks noChangeArrowheads="1"/>
          </p:cNvSpPr>
          <p:nvPr/>
        </p:nvSpPr>
        <p:spPr bwMode="auto">
          <a:xfrm>
            <a:off x="3698875" y="2954338"/>
            <a:ext cx="219075" cy="219075"/>
          </a:xfrm>
          <a:prstGeom prst="ellipse">
            <a:avLst/>
          </a:prstGeom>
          <a:solidFill>
            <a:srgbClr val="000000"/>
          </a:solidFill>
          <a:ln w="19050">
            <a:solidFill>
              <a:srgbClr val="4A7EBB"/>
            </a:solidFill>
            <a:round/>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16" name="Oval 28"/>
          <p:cNvSpPr>
            <a:spLocks noChangeArrowheads="1"/>
          </p:cNvSpPr>
          <p:nvPr/>
        </p:nvSpPr>
        <p:spPr bwMode="auto">
          <a:xfrm>
            <a:off x="4384675" y="2954338"/>
            <a:ext cx="219075" cy="219075"/>
          </a:xfrm>
          <a:prstGeom prst="ellipse">
            <a:avLst/>
          </a:prstGeom>
          <a:solidFill>
            <a:srgbClr val="000000"/>
          </a:solidFill>
          <a:ln w="19050">
            <a:solidFill>
              <a:srgbClr val="4A7EBB"/>
            </a:solidFill>
            <a:round/>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17" name="Rectangle 29"/>
          <p:cNvSpPr>
            <a:spLocks noChangeArrowheads="1"/>
          </p:cNvSpPr>
          <p:nvPr/>
        </p:nvSpPr>
        <p:spPr bwMode="auto">
          <a:xfrm>
            <a:off x="4956175" y="2954338"/>
            <a:ext cx="219075" cy="219075"/>
          </a:xfrm>
          <a:prstGeom prst="rect">
            <a:avLst/>
          </a:prstGeom>
          <a:solidFill>
            <a:srgbClr val="000000"/>
          </a:solidFill>
          <a:ln w="19050">
            <a:solidFill>
              <a:srgbClr val="4A7EBB"/>
            </a:solidFill>
            <a:miter lim="800000"/>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18" name="Oval 30"/>
          <p:cNvSpPr>
            <a:spLocks noChangeArrowheads="1"/>
          </p:cNvSpPr>
          <p:nvPr/>
        </p:nvSpPr>
        <p:spPr bwMode="auto">
          <a:xfrm>
            <a:off x="5870575" y="2954338"/>
            <a:ext cx="219075" cy="219075"/>
          </a:xfrm>
          <a:prstGeom prst="ellipse">
            <a:avLst/>
          </a:prstGeom>
          <a:solidFill>
            <a:srgbClr val="FFFFFF"/>
          </a:solidFill>
          <a:ln w="19050">
            <a:solidFill>
              <a:srgbClr val="4A7EBB"/>
            </a:solidFill>
            <a:round/>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19" name="Rectangle 31"/>
          <p:cNvSpPr>
            <a:spLocks noChangeArrowheads="1"/>
          </p:cNvSpPr>
          <p:nvPr/>
        </p:nvSpPr>
        <p:spPr bwMode="auto">
          <a:xfrm>
            <a:off x="4613275" y="1925638"/>
            <a:ext cx="219075" cy="219075"/>
          </a:xfrm>
          <a:prstGeom prst="rect">
            <a:avLst/>
          </a:prstGeom>
          <a:solidFill>
            <a:srgbClr val="000000"/>
          </a:solidFill>
          <a:ln w="19050">
            <a:solidFill>
              <a:srgbClr val="4A7EBB"/>
            </a:solidFill>
            <a:miter lim="800000"/>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20" name="Oval 32"/>
          <p:cNvSpPr>
            <a:spLocks noChangeArrowheads="1"/>
          </p:cNvSpPr>
          <p:nvPr/>
        </p:nvSpPr>
        <p:spPr bwMode="auto">
          <a:xfrm>
            <a:off x="5413375" y="2954338"/>
            <a:ext cx="219075" cy="219075"/>
          </a:xfrm>
          <a:prstGeom prst="ellipse">
            <a:avLst/>
          </a:prstGeom>
          <a:solidFill>
            <a:srgbClr val="000000"/>
          </a:solidFill>
          <a:ln w="19050">
            <a:solidFill>
              <a:srgbClr val="4A7EBB"/>
            </a:solidFill>
            <a:round/>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21" name="Line 33"/>
          <p:cNvSpPr>
            <a:spLocks noChangeShapeType="1"/>
          </p:cNvSpPr>
          <p:nvPr/>
        </p:nvSpPr>
        <p:spPr bwMode="auto">
          <a:xfrm>
            <a:off x="3927475" y="2154238"/>
            <a:ext cx="0" cy="1143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22" name="Line 34"/>
          <p:cNvSpPr>
            <a:spLocks noChangeShapeType="1"/>
          </p:cNvSpPr>
          <p:nvPr/>
        </p:nvSpPr>
        <p:spPr bwMode="auto">
          <a:xfrm>
            <a:off x="4727575" y="2154238"/>
            <a:ext cx="0" cy="1143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23" name="Line 35"/>
          <p:cNvSpPr>
            <a:spLocks noChangeShapeType="1"/>
          </p:cNvSpPr>
          <p:nvPr/>
        </p:nvSpPr>
        <p:spPr bwMode="auto">
          <a:xfrm>
            <a:off x="3927475" y="2268538"/>
            <a:ext cx="800100" cy="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24" name="Line 36"/>
          <p:cNvSpPr>
            <a:spLocks noChangeShapeType="1"/>
          </p:cNvSpPr>
          <p:nvPr/>
        </p:nvSpPr>
        <p:spPr bwMode="auto">
          <a:xfrm>
            <a:off x="4270375" y="2268538"/>
            <a:ext cx="0" cy="3429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25" name="Line 37"/>
          <p:cNvSpPr>
            <a:spLocks noChangeShapeType="1"/>
          </p:cNvSpPr>
          <p:nvPr/>
        </p:nvSpPr>
        <p:spPr bwMode="auto">
          <a:xfrm flipH="1">
            <a:off x="2555875" y="2611438"/>
            <a:ext cx="1828800" cy="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26" name="Line 38"/>
          <p:cNvSpPr>
            <a:spLocks noChangeShapeType="1"/>
          </p:cNvSpPr>
          <p:nvPr/>
        </p:nvSpPr>
        <p:spPr bwMode="auto">
          <a:xfrm flipH="1">
            <a:off x="4270375" y="2611438"/>
            <a:ext cx="1714500" cy="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27" name="Line 39"/>
          <p:cNvSpPr>
            <a:spLocks noChangeShapeType="1"/>
          </p:cNvSpPr>
          <p:nvPr/>
        </p:nvSpPr>
        <p:spPr bwMode="auto">
          <a:xfrm>
            <a:off x="2555875" y="2611438"/>
            <a:ext cx="0" cy="3429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28" name="Line 40"/>
          <p:cNvSpPr>
            <a:spLocks noChangeShapeType="1"/>
          </p:cNvSpPr>
          <p:nvPr/>
        </p:nvSpPr>
        <p:spPr bwMode="auto">
          <a:xfrm>
            <a:off x="3127375" y="2611438"/>
            <a:ext cx="0" cy="3429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29" name="Line 41"/>
          <p:cNvSpPr>
            <a:spLocks noChangeShapeType="1"/>
          </p:cNvSpPr>
          <p:nvPr/>
        </p:nvSpPr>
        <p:spPr bwMode="auto">
          <a:xfrm>
            <a:off x="3813175" y="2611438"/>
            <a:ext cx="0" cy="3429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30" name="Line 42"/>
          <p:cNvSpPr>
            <a:spLocks noChangeShapeType="1"/>
          </p:cNvSpPr>
          <p:nvPr/>
        </p:nvSpPr>
        <p:spPr bwMode="auto">
          <a:xfrm>
            <a:off x="4498975" y="2611438"/>
            <a:ext cx="0" cy="3429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31" name="Line 43"/>
          <p:cNvSpPr>
            <a:spLocks noChangeShapeType="1"/>
          </p:cNvSpPr>
          <p:nvPr/>
        </p:nvSpPr>
        <p:spPr bwMode="auto">
          <a:xfrm>
            <a:off x="5070475" y="2611438"/>
            <a:ext cx="0" cy="3429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32" name="Line 44"/>
          <p:cNvSpPr>
            <a:spLocks noChangeShapeType="1"/>
          </p:cNvSpPr>
          <p:nvPr/>
        </p:nvSpPr>
        <p:spPr bwMode="auto">
          <a:xfrm>
            <a:off x="5527675" y="2611438"/>
            <a:ext cx="0" cy="3429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37933" name="Line 45"/>
          <p:cNvSpPr>
            <a:spLocks noChangeShapeType="1"/>
          </p:cNvSpPr>
          <p:nvPr/>
        </p:nvSpPr>
        <p:spPr bwMode="auto">
          <a:xfrm>
            <a:off x="5984875" y="2611438"/>
            <a:ext cx="0" cy="342900"/>
          </a:xfrm>
          <a:prstGeom prst="line">
            <a:avLst/>
          </a:prstGeom>
          <a:noFill/>
          <a:ln w="44450">
            <a:solidFill>
              <a:srgbClr val="4A7EBB"/>
            </a:solidFill>
            <a:round/>
            <a:headEnd/>
            <a:tailEnd/>
          </a:ln>
          <a:effectLst>
            <a:outerShdw blurRad="38100" dist="26940" dir="5400000" algn="ctr" rotWithShape="0">
              <a:srgbClr val="000000">
                <a:alpha val="35001"/>
              </a:srgbClr>
            </a:outerShdw>
          </a:effectLst>
        </p:spPr>
        <p:txBody>
          <a:bodyPr tIns="91440" bIns="91440"/>
          <a:lstStyle/>
          <a:p>
            <a:pPr>
              <a:defRPr/>
            </a:pPr>
            <a:endParaRPr lang="en-US">
              <a:latin typeface="Arial" pitchFamily="-107" charset="0"/>
              <a:ea typeface="ＭＳ Ｐゴシック" pitchFamily="-107" charset="-128"/>
              <a:cs typeface="ＭＳ Ｐゴシック" pitchFamily="-107" charset="-128"/>
            </a:endParaRPr>
          </a:p>
        </p:txBody>
      </p:sp>
      <p:sp>
        <p:nvSpPr>
          <p:cNvPr id="29723" name="TextBox 53"/>
          <p:cNvSpPr txBox="1">
            <a:spLocks noChangeArrowheads="1"/>
          </p:cNvSpPr>
          <p:nvPr/>
        </p:nvSpPr>
        <p:spPr bwMode="auto">
          <a:xfrm>
            <a:off x="4943475" y="1760538"/>
            <a:ext cx="114617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t>50</a:t>
            </a:r>
          </a:p>
          <a:p>
            <a:pPr eaLnBrk="1" hangingPunct="1"/>
            <a:r>
              <a:rPr lang="en-US" sz="900"/>
              <a:t>20/30+</a:t>
            </a:r>
          </a:p>
          <a:p>
            <a:pPr eaLnBrk="1" hangingPunct="1"/>
            <a:r>
              <a:rPr lang="en-US" sz="900"/>
              <a:t>20/30+</a:t>
            </a:r>
          </a:p>
          <a:p>
            <a:pPr eaLnBrk="1" hangingPunct="1"/>
            <a:r>
              <a:rPr lang="en-US" sz="900"/>
              <a:t>*aortic insufficiency</a:t>
            </a:r>
          </a:p>
        </p:txBody>
      </p:sp>
      <p:sp>
        <p:nvSpPr>
          <p:cNvPr id="29724" name="TextBox 54"/>
          <p:cNvSpPr txBox="1">
            <a:spLocks noChangeArrowheads="1"/>
          </p:cNvSpPr>
          <p:nvPr/>
        </p:nvSpPr>
        <p:spPr bwMode="auto">
          <a:xfrm>
            <a:off x="4827588" y="3173413"/>
            <a:ext cx="69532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t>16</a:t>
            </a:r>
          </a:p>
          <a:p>
            <a:pPr eaLnBrk="1" hangingPunct="1"/>
            <a:r>
              <a:rPr lang="en-US" sz="900"/>
              <a:t>20/70</a:t>
            </a:r>
          </a:p>
          <a:p>
            <a:pPr eaLnBrk="1" hangingPunct="1"/>
            <a:r>
              <a:rPr lang="en-US" sz="900"/>
              <a:t>20/50+</a:t>
            </a:r>
          </a:p>
        </p:txBody>
      </p:sp>
      <p:sp>
        <p:nvSpPr>
          <p:cNvPr id="29725" name="TextBox 55"/>
          <p:cNvSpPr txBox="1">
            <a:spLocks noChangeArrowheads="1"/>
          </p:cNvSpPr>
          <p:nvPr/>
        </p:nvSpPr>
        <p:spPr bwMode="auto">
          <a:xfrm>
            <a:off x="5527675" y="3173413"/>
            <a:ext cx="676275"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t>13</a:t>
            </a:r>
          </a:p>
          <a:p>
            <a:pPr eaLnBrk="1" hangingPunct="1"/>
            <a:r>
              <a:rPr lang="en-US" sz="900"/>
              <a:t>20/50+</a:t>
            </a:r>
          </a:p>
          <a:p>
            <a:pPr eaLnBrk="1" hangingPunct="1"/>
            <a:r>
              <a:rPr lang="en-US" sz="900"/>
              <a:t>20/50-2</a:t>
            </a:r>
          </a:p>
        </p:txBody>
      </p:sp>
      <p:sp>
        <p:nvSpPr>
          <p:cNvPr id="37934" name="Oval 46"/>
          <p:cNvSpPr>
            <a:spLocks noChangeArrowheads="1"/>
          </p:cNvSpPr>
          <p:nvPr/>
        </p:nvSpPr>
        <p:spPr bwMode="auto">
          <a:xfrm>
            <a:off x="1298575" y="5013325"/>
            <a:ext cx="457200" cy="411163"/>
          </a:xfrm>
          <a:prstGeom prst="ellipse">
            <a:avLst/>
          </a:prstGeom>
          <a:solidFill>
            <a:srgbClr val="000000"/>
          </a:solidFill>
          <a:ln w="19050">
            <a:solidFill>
              <a:srgbClr val="4A7EBB"/>
            </a:solidFill>
            <a:round/>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37935" name="Rectangle 47"/>
          <p:cNvSpPr>
            <a:spLocks noChangeArrowheads="1"/>
          </p:cNvSpPr>
          <p:nvPr/>
        </p:nvSpPr>
        <p:spPr bwMode="auto">
          <a:xfrm flipV="1">
            <a:off x="2011363" y="5013325"/>
            <a:ext cx="430212" cy="411163"/>
          </a:xfrm>
          <a:prstGeom prst="rect">
            <a:avLst/>
          </a:prstGeom>
          <a:solidFill>
            <a:srgbClr val="000000"/>
          </a:solidFill>
          <a:ln w="19050">
            <a:solidFill>
              <a:srgbClr val="4A7EBB"/>
            </a:solidFill>
            <a:miter lim="800000"/>
            <a:headEnd/>
            <a:tailEnd/>
          </a:ln>
          <a:effectLst>
            <a:outerShdw blurRad="38100" dist="26940" dir="5400000" algn="ctr" rotWithShape="0">
              <a:srgbClr val="000000">
                <a:alpha val="35001"/>
              </a:srgbClr>
            </a:outerShdw>
          </a:effectLst>
        </p:spPr>
        <p:txBody>
          <a:bodyPr tIns="91440" bIns="91440"/>
          <a:lstStyle/>
          <a:p>
            <a:pPr fontAlgn="auto">
              <a:spcBef>
                <a:spcPts val="0"/>
              </a:spcBef>
              <a:spcAft>
                <a:spcPts val="0"/>
              </a:spcAft>
              <a:defRPr/>
            </a:pPr>
            <a:endParaRPr lang="en-US" dirty="0">
              <a:latin typeface="+mn-lt"/>
              <a:ea typeface="+mn-ea"/>
              <a:cs typeface="+mn-cs"/>
            </a:endParaRPr>
          </a:p>
        </p:txBody>
      </p:sp>
      <p:sp>
        <p:nvSpPr>
          <p:cNvPr id="29728" name="TextBox 58"/>
          <p:cNvSpPr txBox="1">
            <a:spLocks noChangeArrowheads="1"/>
          </p:cNvSpPr>
          <p:nvPr/>
        </p:nvSpPr>
        <p:spPr bwMode="auto">
          <a:xfrm>
            <a:off x="2555875" y="4778375"/>
            <a:ext cx="14859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Marfan</a:t>
            </a:r>
            <a:r>
              <a:rPr lang="ja-JP" altLang="en-US" sz="1800"/>
              <a:t>’</a:t>
            </a:r>
            <a:r>
              <a:rPr lang="en-US" altLang="ja-JP" sz="1800"/>
              <a:t>s Syndrome</a:t>
            </a:r>
            <a:endParaRPr lang="en-US" sz="1800"/>
          </a:p>
        </p:txBody>
      </p:sp>
    </p:spTree>
    <p:extLst>
      <p:ext uri="{BB962C8B-B14F-4D97-AF65-F5344CB8AC3E}">
        <p14:creationId xmlns:p14="http://schemas.microsoft.com/office/powerpoint/2010/main" val="28060375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p:txBody>
          <a:bodyPr/>
          <a:lstStyle/>
          <a:p>
            <a:pPr eaLnBrk="1" hangingPunct="1"/>
            <a:r>
              <a:rPr lang="en-US" sz="4100">
                <a:latin typeface="Arial" charset="0"/>
                <a:ea typeface="ＭＳ Ｐゴシック" charset="0"/>
                <a:cs typeface="ＭＳ Ｐゴシック" charset="0"/>
              </a:rPr>
              <a:t>Marfan</a:t>
            </a:r>
            <a:r>
              <a:rPr lang="ja-JP" altLang="en-US" sz="4100">
                <a:latin typeface="Arial" charset="0"/>
                <a:ea typeface="ＭＳ Ｐゴシック" charset="0"/>
                <a:cs typeface="ＭＳ Ｐゴシック" charset="0"/>
              </a:rPr>
              <a:t>’</a:t>
            </a:r>
            <a:r>
              <a:rPr lang="en-US" altLang="ja-JP" sz="4100">
                <a:latin typeface="Arial" charset="0"/>
                <a:ea typeface="ＭＳ Ｐゴシック" charset="0"/>
                <a:cs typeface="ＭＳ Ｐゴシック" charset="0"/>
              </a:rPr>
              <a:t>s Syndrome: Background</a:t>
            </a:r>
            <a:endParaRPr lang="en-US" sz="4100">
              <a:latin typeface="Arial" charset="0"/>
              <a:ea typeface="ＭＳ Ｐゴシック" charset="0"/>
              <a:cs typeface="ＭＳ Ｐゴシック" charset="0"/>
            </a:endParaRPr>
          </a:p>
        </p:txBody>
      </p:sp>
      <p:sp>
        <p:nvSpPr>
          <p:cNvPr id="31746" name="Content Placeholder 2"/>
          <p:cNvSpPr>
            <a:spLocks noGrp="1"/>
          </p:cNvSpPr>
          <p:nvPr>
            <p:ph idx="1"/>
          </p:nvPr>
        </p:nvSpPr>
        <p:spPr/>
        <p:txBody>
          <a:bodyPr/>
          <a:lstStyle/>
          <a:p>
            <a:pPr eaLnBrk="1" hangingPunct="1"/>
            <a:r>
              <a:rPr lang="en-US" sz="2000">
                <a:latin typeface="Arial" charset="0"/>
                <a:ea typeface="ＭＳ Ｐゴシック" charset="0"/>
                <a:cs typeface="ＭＳ Ｐゴシック" charset="0"/>
              </a:rPr>
              <a:t>1896: Antoine Marfan (French Physician) put together the skeletal manifestations of the disease</a:t>
            </a:r>
          </a:p>
          <a:p>
            <a:pPr eaLnBrk="1" hangingPunct="1"/>
            <a:r>
              <a:rPr lang="en-US" sz="2000">
                <a:latin typeface="Arial" charset="0"/>
                <a:ea typeface="ＭＳ Ｐゴシック" charset="0"/>
                <a:cs typeface="ＭＳ Ｐゴシック" charset="0"/>
              </a:rPr>
              <a:t>Classic triad: subluxed lenses, skeletal anomalies, and cardiovascular disease</a:t>
            </a:r>
          </a:p>
          <a:p>
            <a:pPr eaLnBrk="1" hangingPunct="1"/>
            <a:r>
              <a:rPr lang="en-US" sz="2000">
                <a:latin typeface="Arial" charset="0"/>
                <a:ea typeface="ＭＳ Ｐゴシック" charset="0"/>
                <a:cs typeface="ＭＳ Ｐゴシック" charset="0"/>
              </a:rPr>
              <a:t>point mutation in chromosome 15q, band 21</a:t>
            </a:r>
            <a:r>
              <a:rPr lang="en-US" sz="2000">
                <a:latin typeface="Arial" charset="0"/>
                <a:ea typeface="ＭＳ Ｐゴシック" charset="0"/>
                <a:cs typeface="ＭＳ Ｐゴシック" charset="0"/>
                <a:sym typeface="Wingdings" charset="0"/>
              </a:rPr>
              <a:t> </a:t>
            </a:r>
            <a:r>
              <a:rPr lang="en-US" sz="2000">
                <a:latin typeface="Arial" charset="0"/>
                <a:ea typeface="ＭＳ Ｐゴシック" charset="0"/>
                <a:cs typeface="ＭＳ Ｐゴシック" charset="0"/>
              </a:rPr>
              <a:t>abnormal fibrillin </a:t>
            </a:r>
          </a:p>
          <a:p>
            <a:pPr eaLnBrk="1" hangingPunct="1"/>
            <a:r>
              <a:rPr lang="en-US" sz="2000">
                <a:latin typeface="Arial" charset="0"/>
                <a:ea typeface="ＭＳ Ｐゴシック" charset="0"/>
                <a:cs typeface="ＭＳ Ｐゴシック" charset="0"/>
              </a:rPr>
              <a:t>Autosomal Dominant, prevalence 4-6 per 100,000</a:t>
            </a:r>
          </a:p>
          <a:p>
            <a:pPr lvl="1" eaLnBrk="1" hangingPunct="1"/>
            <a:r>
              <a:rPr lang="en-US" sz="2000">
                <a:latin typeface="Arial" charset="0"/>
                <a:ea typeface="ＭＳ Ｐゴシック" charset="0"/>
              </a:rPr>
              <a:t>High penetrance </a:t>
            </a:r>
          </a:p>
          <a:p>
            <a:pPr lvl="1" eaLnBrk="1" hangingPunct="1"/>
            <a:r>
              <a:rPr lang="en-US" sz="2000">
                <a:latin typeface="Arial" charset="0"/>
                <a:ea typeface="ＭＳ Ｐゴシック" charset="0"/>
              </a:rPr>
              <a:t>15% sporadic</a:t>
            </a:r>
          </a:p>
          <a:p>
            <a:pPr lvl="1" eaLnBrk="1" hangingPunct="1"/>
            <a:endParaRPr lang="en-US">
              <a:latin typeface="Arial" charset="0"/>
              <a:ea typeface="ＭＳ Ｐゴシック" charset="0"/>
            </a:endParaRPr>
          </a:p>
        </p:txBody>
      </p:sp>
    </p:spTree>
    <p:extLst>
      <p:ext uri="{BB962C8B-B14F-4D97-AF65-F5344CB8AC3E}">
        <p14:creationId xmlns:p14="http://schemas.microsoft.com/office/powerpoint/2010/main" val="344394260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15</TotalTime>
  <Words>5034</Words>
  <Application>Microsoft Office PowerPoint</Application>
  <PresentationFormat>On-screen Show (4:3)</PresentationFormat>
  <Paragraphs>451</Paragraphs>
  <Slides>45</Slides>
  <Notes>42</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Breeze</vt:lpstr>
      <vt:lpstr>ECTOPIA LENTIS</vt:lpstr>
      <vt:lpstr>Case Presentation</vt:lpstr>
      <vt:lpstr>Exam</vt:lpstr>
      <vt:lpstr>Exam</vt:lpstr>
      <vt:lpstr>PowerPoint Presentation</vt:lpstr>
      <vt:lpstr>Differential Diagnosis</vt:lpstr>
      <vt:lpstr>Diagnosis</vt:lpstr>
      <vt:lpstr>Past Medical and Family History</vt:lpstr>
      <vt:lpstr>Marfan’s Syndrome: Background</vt:lpstr>
      <vt:lpstr>Epidemiology</vt:lpstr>
      <vt:lpstr>Ocular Features</vt:lpstr>
      <vt:lpstr>PowerPoint Presentation</vt:lpstr>
      <vt:lpstr>Other Ocular Features</vt:lpstr>
      <vt:lpstr>PowerPoint Presentation</vt:lpstr>
      <vt:lpstr>Systemic Features</vt:lpstr>
      <vt:lpstr>PowerPoint Presentation</vt:lpstr>
      <vt:lpstr>Diagnosis</vt:lpstr>
      <vt:lpstr>Pathology</vt:lpstr>
      <vt:lpstr>Pathology</vt:lpstr>
      <vt:lpstr>PowerPoint Presentation</vt:lpstr>
      <vt:lpstr>Pathology</vt:lpstr>
      <vt:lpstr>Management</vt:lpstr>
      <vt:lpstr>Surgical Management</vt:lpstr>
      <vt:lpstr>PowerPoint Presentation</vt:lpstr>
      <vt:lpstr>PowerPoint Presentation</vt:lpstr>
      <vt:lpstr>Management</vt:lpstr>
      <vt:lpstr>General Management</vt:lpstr>
      <vt:lpstr>Prognosis </vt:lpstr>
      <vt:lpstr>Familial lens subluxation/luxation</vt:lpstr>
      <vt:lpstr>Case Presentation </vt:lpstr>
      <vt:lpstr>Traumatic Lens Dislocation</vt:lpstr>
      <vt:lpstr>PowerPoint Presentation</vt:lpstr>
      <vt:lpstr>Homocystinuria</vt:lpstr>
      <vt:lpstr>Homocystinuria</vt:lpstr>
      <vt:lpstr>PowerPoint Presentation</vt:lpstr>
      <vt:lpstr>Weill-Marchesani Syndrome</vt:lpstr>
      <vt:lpstr>Weill-Marchesani Syndrome</vt:lpstr>
      <vt:lpstr>PowerPoint Presentation</vt:lpstr>
      <vt:lpstr>Simple (isolated) ectopia lentis</vt:lpstr>
      <vt:lpstr>Ectopia Lentis et Pupillae</vt:lpstr>
      <vt:lpstr>PowerPoint Presentation</vt:lpstr>
      <vt:lpstr>Sulfite Oxidase Deficiency</vt:lpstr>
      <vt:lpstr>Hyperlysinemia</vt:lpstr>
      <vt:lpstr>Pseudoexfoliation</vt:lpstr>
      <vt:lpstr>Other causes of ectopia lentis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ECTOPIA LENTIS</dc:title>
  <dc:creator>Adrea Benkoff</dc:creator>
  <cp:lastModifiedBy>Donna Lemley</cp:lastModifiedBy>
  <cp:revision>5</cp:revision>
  <dcterms:created xsi:type="dcterms:W3CDTF">2015-12-13T19:15:34Z</dcterms:created>
  <dcterms:modified xsi:type="dcterms:W3CDTF">2016-01-07T15:03:49Z</dcterms:modified>
</cp:coreProperties>
</file>