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/>
  <p:notesSz cx="6858000" cy="9144000"/>
  <p:defaultTextStyle>
    <a:lvl1pPr>
      <a:defRPr>
        <a:solidFill>
          <a:srgbClr val="000099"/>
        </a:solidFill>
        <a:latin typeface="Arial"/>
        <a:ea typeface="Arial"/>
        <a:cs typeface="Arial"/>
        <a:sym typeface="Arial"/>
      </a:defRPr>
    </a:lvl1pPr>
    <a:lvl2pPr indent="457200">
      <a:defRPr>
        <a:solidFill>
          <a:srgbClr val="000099"/>
        </a:solidFill>
        <a:latin typeface="Arial"/>
        <a:ea typeface="Arial"/>
        <a:cs typeface="Arial"/>
        <a:sym typeface="Arial"/>
      </a:defRPr>
    </a:lvl2pPr>
    <a:lvl3pPr indent="914400">
      <a:defRPr>
        <a:solidFill>
          <a:srgbClr val="000099"/>
        </a:solidFill>
        <a:latin typeface="Arial"/>
        <a:ea typeface="Arial"/>
        <a:cs typeface="Arial"/>
        <a:sym typeface="Arial"/>
      </a:defRPr>
    </a:lvl3pPr>
    <a:lvl4pPr indent="1371600">
      <a:defRPr>
        <a:solidFill>
          <a:srgbClr val="000099"/>
        </a:solidFill>
        <a:latin typeface="Arial"/>
        <a:ea typeface="Arial"/>
        <a:cs typeface="Arial"/>
        <a:sym typeface="Arial"/>
      </a:defRPr>
    </a:lvl4pPr>
    <a:lvl5pPr indent="1828800">
      <a:defRPr>
        <a:solidFill>
          <a:srgbClr val="000099"/>
        </a:solidFill>
        <a:latin typeface="Arial"/>
        <a:ea typeface="Arial"/>
        <a:cs typeface="Arial"/>
        <a:sym typeface="Arial"/>
      </a:defRPr>
    </a:lvl5pPr>
    <a:lvl6pPr>
      <a:defRPr>
        <a:solidFill>
          <a:srgbClr val="000099"/>
        </a:solidFill>
        <a:latin typeface="Arial"/>
        <a:ea typeface="Arial"/>
        <a:cs typeface="Arial"/>
        <a:sym typeface="Arial"/>
      </a:defRPr>
    </a:lvl6pPr>
    <a:lvl7pPr>
      <a:defRPr>
        <a:solidFill>
          <a:srgbClr val="000099"/>
        </a:solidFill>
        <a:latin typeface="Arial"/>
        <a:ea typeface="Arial"/>
        <a:cs typeface="Arial"/>
        <a:sym typeface="Arial"/>
      </a:defRPr>
    </a:lvl7pPr>
    <a:lvl8pPr>
      <a:defRPr>
        <a:solidFill>
          <a:srgbClr val="000099"/>
        </a:solidFill>
        <a:latin typeface="Arial"/>
        <a:ea typeface="Arial"/>
        <a:cs typeface="Arial"/>
        <a:sym typeface="Arial"/>
      </a:defRPr>
    </a:lvl8pPr>
    <a:lvl9pPr>
      <a:defRPr>
        <a:solidFill>
          <a:srgbClr val="000099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D2FF"/>
          </a:solidFill>
        </a:fill>
      </a:tcStyle>
    </a:wholeTbl>
    <a:band2H>
      <a:tcTxStyle b="def" i="def"/>
      <a:tcStyle>
        <a:tcBdr/>
        <a:fill>
          <a:solidFill>
            <a:srgbClr val="E7EA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66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66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66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2EB"/>
          </a:solidFill>
        </a:fill>
      </a:tcStyle>
    </a:wholeTbl>
    <a:band2H>
      <a:tcTxStyle b="def" i="def"/>
      <a:tcStyle>
        <a:tcBdr/>
        <a:fill>
          <a:solidFill>
            <a:srgbClr val="F1F1F5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C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C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C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CDE7"/>
          </a:solidFill>
        </a:fill>
      </a:tcStyle>
    </a:wholeTbl>
    <a:band2H>
      <a:tcTxStyle b="def" i="def"/>
      <a:tcStyle>
        <a:tcBdr/>
        <a:fill>
          <a:solidFill>
            <a:srgbClr val="EBE8F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F3FBC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F3FBC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F3FBC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6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99"/>
              </a:solidFill>
              <a:prstDash val="solid"/>
              <a:bevel/>
            </a:ln>
          </a:top>
          <a:bottom>
            <a:ln w="25400" cap="flat">
              <a:solidFill>
                <a:srgbClr val="00009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99"/>
              </a:solidFill>
              <a:prstDash val="solid"/>
              <a:bevel/>
            </a:ln>
          </a:top>
          <a:bottom>
            <a:ln w="25400" cap="flat">
              <a:solidFill>
                <a:srgbClr val="00009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6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DD"/>
          </a:solidFill>
        </a:fill>
      </a:tcStyle>
    </a:wholeTbl>
    <a:band2H>
      <a:tcTxStyle b="def" i="def"/>
      <a:tcStyle>
        <a:tcBdr/>
        <a:fill>
          <a:solidFill>
            <a:srgbClr val="E6E6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457200" y="1143000"/>
            <a:ext cx="8229600" cy="2743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SzTx/>
              <a:buNone/>
              <a:defRPr sz="3600"/>
            </a:lvl1pPr>
            <a:lvl2pPr marL="0" indent="457200" algn="ctr">
              <a:spcBef>
                <a:spcPts val="800"/>
              </a:spcBef>
              <a:buSzTx/>
              <a:buNone/>
              <a:defRPr sz="3600"/>
            </a:lvl2pPr>
            <a:lvl3pPr marL="0" indent="914400" algn="ctr">
              <a:spcBef>
                <a:spcPts val="800"/>
              </a:spcBef>
              <a:buSzTx/>
              <a:buNone/>
              <a:defRPr sz="3600"/>
            </a:lvl3pPr>
            <a:lvl4pPr marL="0" indent="1371600" algn="ctr">
              <a:spcBef>
                <a:spcPts val="800"/>
              </a:spcBef>
              <a:buSzTx/>
              <a:buNone/>
              <a:defRPr sz="3600"/>
            </a:lvl4pPr>
            <a:lvl5pPr marL="0" indent="1828800" algn="ctr">
              <a:spcBef>
                <a:spcPts val="80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-1" y="0"/>
            <a:ext cx="9144001" cy="6856413"/>
            <a:chOff x="0" y="0"/>
            <a:chExt cx="9144000" cy="6856412"/>
          </a:xfrm>
        </p:grpSpPr>
        <p:sp>
          <p:nvSpPr>
            <p:cNvPr id="2" name="Shape 2"/>
            <p:cNvSpPr/>
            <p:nvPr/>
          </p:nvSpPr>
          <p:spPr>
            <a:xfrm>
              <a:off x="0" y="19050"/>
              <a:ext cx="9140825" cy="519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236537" y="0"/>
              <a:ext cx="8904288" cy="514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0" y="5449887"/>
              <a:ext cx="6410325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" name="Shape 5"/>
            <p:cNvSpPr/>
            <p:nvPr/>
          </p:nvSpPr>
          <p:spPr>
            <a:xfrm>
              <a:off x="6410325" y="5678487"/>
              <a:ext cx="2730500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Shape 6"/>
            <p:cNvSpPr/>
            <p:nvPr/>
          </p:nvSpPr>
          <p:spPr>
            <a:xfrm>
              <a:off x="0" y="5915025"/>
              <a:ext cx="7594600" cy="52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" name="Shape 7"/>
            <p:cNvSpPr/>
            <p:nvPr/>
          </p:nvSpPr>
          <p:spPr>
            <a:xfrm>
              <a:off x="7594600" y="5876925"/>
              <a:ext cx="1546225" cy="16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" name="Shape 8"/>
            <p:cNvSpPr/>
            <p:nvPr/>
          </p:nvSpPr>
          <p:spPr>
            <a:xfrm>
              <a:off x="5745162" y="6056312"/>
              <a:ext cx="3395663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6303962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" name="Shape 10"/>
            <p:cNvSpPr/>
            <p:nvPr/>
          </p:nvSpPr>
          <p:spPr>
            <a:xfrm>
              <a:off x="3328987" y="6418262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" name="Shape 11"/>
            <p:cNvSpPr/>
            <p:nvPr/>
          </p:nvSpPr>
          <p:spPr>
            <a:xfrm>
              <a:off x="6911975" y="6142037"/>
              <a:ext cx="2228850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" name="Shape 12"/>
            <p:cNvSpPr/>
            <p:nvPr/>
          </p:nvSpPr>
          <p:spPr>
            <a:xfrm>
              <a:off x="7985125" y="5002212"/>
              <a:ext cx="11557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2359025"/>
              <a:ext cx="7985125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" name="Shape 14"/>
            <p:cNvSpPr/>
            <p:nvPr/>
          </p:nvSpPr>
          <p:spPr>
            <a:xfrm>
              <a:off x="7985125" y="4840287"/>
              <a:ext cx="1155700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1454150"/>
              <a:ext cx="7985125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" name="Shape 16"/>
            <p:cNvSpPr/>
            <p:nvPr/>
          </p:nvSpPr>
          <p:spPr>
            <a:xfrm>
              <a:off x="3641725" y="0"/>
              <a:ext cx="5014913" cy="432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" name="Shape 17"/>
            <p:cNvSpPr/>
            <p:nvPr/>
          </p:nvSpPr>
          <p:spPr>
            <a:xfrm>
              <a:off x="8628062" y="4289425"/>
              <a:ext cx="512763" cy="47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" name="Shape 18"/>
            <p:cNvSpPr/>
            <p:nvPr/>
          </p:nvSpPr>
          <p:spPr>
            <a:xfrm>
              <a:off x="8694737" y="4108450"/>
              <a:ext cx="446088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" name="Shape 19"/>
            <p:cNvSpPr/>
            <p:nvPr/>
          </p:nvSpPr>
          <p:spPr>
            <a:xfrm>
              <a:off x="3895725" y="0"/>
              <a:ext cx="4951413" cy="425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" name="Shape 20"/>
            <p:cNvSpPr/>
            <p:nvPr/>
          </p:nvSpPr>
          <p:spPr>
            <a:xfrm>
              <a:off x="8931275" y="4022725"/>
              <a:ext cx="2095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" name="Shape 21"/>
            <p:cNvSpPr/>
            <p:nvPr/>
          </p:nvSpPr>
          <p:spPr>
            <a:xfrm>
              <a:off x="4940300" y="0"/>
              <a:ext cx="3990975" cy="402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" name="Shape 22"/>
            <p:cNvSpPr/>
            <p:nvPr/>
          </p:nvSpPr>
          <p:spPr>
            <a:xfrm>
              <a:off x="5537200" y="0"/>
              <a:ext cx="3489325" cy="393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" name="Shape 23"/>
            <p:cNvSpPr/>
            <p:nvPr/>
          </p:nvSpPr>
          <p:spPr>
            <a:xfrm>
              <a:off x="9007475" y="3927475"/>
              <a:ext cx="133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" name="Shape 24"/>
            <p:cNvSpPr/>
            <p:nvPr/>
          </p:nvSpPr>
          <p:spPr>
            <a:xfrm>
              <a:off x="8894762" y="1349375"/>
              <a:ext cx="246063" cy="81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" name="Shape 25"/>
            <p:cNvSpPr/>
            <p:nvPr/>
          </p:nvSpPr>
          <p:spPr>
            <a:xfrm>
              <a:off x="8107362" y="0"/>
              <a:ext cx="909638" cy="165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" name="Shape 26"/>
            <p:cNvSpPr/>
            <p:nvPr/>
          </p:nvSpPr>
          <p:spPr>
            <a:xfrm>
              <a:off x="8589962" y="0"/>
              <a:ext cx="541338" cy="126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" name="Shape 27"/>
            <p:cNvSpPr/>
            <p:nvPr/>
          </p:nvSpPr>
          <p:spPr>
            <a:xfrm>
              <a:off x="9045575" y="1036637"/>
              <a:ext cx="95250" cy="49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" name="Shape 28"/>
            <p:cNvSpPr/>
            <p:nvPr/>
          </p:nvSpPr>
          <p:spPr>
            <a:xfrm>
              <a:off x="3175" y="2541587"/>
              <a:ext cx="9131300" cy="295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" name="Shape 29"/>
            <p:cNvSpPr/>
            <p:nvPr/>
          </p:nvSpPr>
          <p:spPr>
            <a:xfrm>
              <a:off x="9134475" y="5529262"/>
              <a:ext cx="9525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" name="Shape 30"/>
            <p:cNvSpPr/>
            <p:nvPr/>
          </p:nvSpPr>
          <p:spPr>
            <a:xfrm>
              <a:off x="3175" y="3416300"/>
              <a:ext cx="9131300" cy="21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" name="Shape 31"/>
            <p:cNvSpPr/>
            <p:nvPr/>
          </p:nvSpPr>
          <p:spPr>
            <a:xfrm>
              <a:off x="3175" y="5043487"/>
              <a:ext cx="9131300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" name="Shape 32"/>
            <p:cNvSpPr/>
            <p:nvPr/>
          </p:nvSpPr>
          <p:spPr>
            <a:xfrm>
              <a:off x="2058987" y="0"/>
              <a:ext cx="7075488" cy="504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" name="Shape 33"/>
            <p:cNvSpPr/>
            <p:nvPr/>
          </p:nvSpPr>
          <p:spPr>
            <a:xfrm>
              <a:off x="5272087" y="0"/>
              <a:ext cx="3862388" cy="414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" name="Shape 34"/>
            <p:cNvSpPr/>
            <p:nvPr/>
          </p:nvSpPr>
          <p:spPr>
            <a:xfrm>
              <a:off x="6270625" y="0"/>
              <a:ext cx="2863850" cy="391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" name="Shape 35"/>
            <p:cNvSpPr/>
            <p:nvPr/>
          </p:nvSpPr>
          <p:spPr>
            <a:xfrm>
              <a:off x="7173912" y="0"/>
              <a:ext cx="1960563" cy="3292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" name="Shape 36"/>
            <p:cNvSpPr/>
            <p:nvPr/>
          </p:nvSpPr>
          <p:spPr>
            <a:xfrm>
              <a:off x="7451725" y="0"/>
              <a:ext cx="1682750" cy="307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" name="Shape 37"/>
            <p:cNvSpPr/>
            <p:nvPr/>
          </p:nvSpPr>
          <p:spPr>
            <a:xfrm>
              <a:off x="7907337" y="0"/>
              <a:ext cx="1227138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-1" y="2590800"/>
              <a:ext cx="9140826" cy="2949575"/>
              <a:chOff x="0" y="0"/>
              <a:chExt cx="9140825" cy="2949575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-1" y="0"/>
                <a:ext cx="5826127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788025" y="1846262"/>
                <a:ext cx="3352800" cy="1103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42" name="Shape 42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457200" y="98425"/>
            <a:ext cx="8229600" cy="1501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One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Two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Three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Four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</p:sldLayoutIdLst>
  <p:transition spd="med" advClick="1"/>
  <p:txStyles>
    <p:titleStyle>
      <a:lvl1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indent="457200"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indent="914400"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indent="1371600"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indent="1828800" algn="ctr">
        <a:defRPr sz="44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90000"/>
        <a:buBlip>
          <a:blip r:embed="rId2"/>
        </a:buBlip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90000"/>
        <a:buBlip>
          <a:blip r:embed="rId3"/>
        </a:buBlip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90000"/>
        <a:buBlip>
          <a:blip r:embed="rId2"/>
        </a:buBlip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90000"/>
        <a:buBlip>
          <a:blip r:embed="rId9"/>
        </a:buBlip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90000"/>
        <a:buBlip>
          <a:blip r:embed="rId9"/>
        </a:buBlip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90000"/>
        <a:buBlip>
          <a:blip r:embed="rId9"/>
        </a:buBlip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90000"/>
        <a:buBlip>
          <a:blip r:embed="rId9"/>
        </a:buBlip>
        <a:defRPr sz="3200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58951">
              <a:defRPr sz="1800">
                <a:solidFill>
                  <a:srgbClr val="000000"/>
                </a:solidFill>
                <a:effectLst/>
              </a:defRPr>
            </a:pPr>
            <a:r>
              <a:rPr sz="3984">
                <a:solidFill>
                  <a:srgbClr val="FFFFFF"/>
                </a:solidFill>
                <a:effectLst>
                  <a:outerShdw sx="100000" sy="100000" kx="0" ky="0" algn="b" rotWithShape="0" blurRad="10541" dist="21082" dir="2700000">
                    <a:srgbClr val="000000"/>
                  </a:outerShdw>
                </a:effectLst>
              </a:rPr>
              <a:t>LASIK vs ASA</a:t>
            </a:r>
            <a:endParaRPr sz="3984">
              <a:solidFill>
                <a:srgbClr val="FFFFFF"/>
              </a:solidFill>
              <a:effectLst>
                <a:outerShdw sx="100000" sy="100000" kx="0" ky="0" algn="b" rotWithShape="0" blurRad="10541" dist="21082" dir="2700000">
                  <a:srgbClr val="000000"/>
                </a:outerShdw>
              </a:effectLst>
            </a:endParaRPr>
          </a:p>
          <a:p>
            <a:pPr lvl="0" defTabSz="758951">
              <a:defRPr sz="1800">
                <a:solidFill>
                  <a:srgbClr val="000000"/>
                </a:solidFill>
                <a:effectLst/>
              </a:defRPr>
            </a:pPr>
            <a:endParaRPr sz="3984">
              <a:solidFill>
                <a:srgbClr val="FFFFFF"/>
              </a:solidFill>
              <a:effectLst>
                <a:outerShdw sx="100000" sy="100000" kx="0" ky="0" algn="b" rotWithShape="0" blurRad="10541" dist="21082" dir="2700000">
                  <a:srgbClr val="000000"/>
                </a:outerShdw>
              </a:effectLst>
            </a:endParaRPr>
          </a:p>
          <a:p>
            <a:pPr lvl="0" defTabSz="758951">
              <a:defRPr sz="1800">
                <a:solidFill>
                  <a:srgbClr val="000000"/>
                </a:solidFill>
                <a:effectLst/>
              </a:defRPr>
            </a:pPr>
            <a:r>
              <a:rPr sz="3984">
                <a:solidFill>
                  <a:srgbClr val="FFFFFF"/>
                </a:solidFill>
                <a:effectLst>
                  <a:outerShdw sx="100000" sy="100000" kx="0" ky="0" algn="b" rotWithShape="0" blurRad="10541" dist="21082" dir="2700000">
                    <a:srgbClr val="000000"/>
                  </a:outerShdw>
                </a:effectLst>
              </a:rPr>
              <a:t>Case Studies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Alan C. Parent, M.D., F.A.C.S.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457200" y="330200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621791">
              <a:defRPr sz="3672"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72">
                <a:solidFill>
                  <a:srgbClr val="FFFFFF"/>
                </a:solidFill>
                <a:effectLst>
                  <a:outerShdw sx="100000" sy="100000" kx="0" ky="0" algn="b" rotWithShape="0" blurRad="8636" dist="17272" dir="2700000">
                    <a:srgbClr val="000000"/>
                  </a:outerShdw>
                </a:effectLst>
              </a:rPr>
              <a:t>Patient received ASA OU</a:t>
            </a:r>
            <a:endParaRPr sz="3672">
              <a:solidFill>
                <a:srgbClr val="FFFFFF"/>
              </a:solidFill>
              <a:effectLst>
                <a:outerShdw sx="100000" sy="100000" kx="0" ky="0" algn="b" rotWithShape="0" blurRad="8636" dist="17272" dir="2700000">
                  <a:srgbClr val="000000"/>
                </a:outerShdw>
              </a:effectLst>
            </a:endParaRP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Gentle w 20% ETOH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3 month post op: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800100" indent="-342900">
              <a:buSzPct val="9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OD plano 20/20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800100" indent="-342900">
              <a:buSzPct val="900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OS plano -.25 x 80 20/20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Case #2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31 yo female 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OD -350-125x7  20/20 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OS -150-100 x 155  20/20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Pachs 540/550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Normal health/eyes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1676400" y="0"/>
            <a:ext cx="5638800" cy="1066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Elevation OD</a:t>
            </a:r>
          </a:p>
        </p:txBody>
      </p:sp>
      <p:pic>
        <p:nvPicPr>
          <p:cNvPr id="115" name="kohler-o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838200"/>
            <a:ext cx="8077200" cy="586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685800" y="1143000"/>
            <a:ext cx="1066800" cy="457200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Elevation OS</a:t>
            </a:r>
          </a:p>
        </p:txBody>
      </p:sp>
      <p:pic>
        <p:nvPicPr>
          <p:cNvPr id="119" name="kohler-o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243012"/>
            <a:ext cx="7696200" cy="54149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838200" y="1524000"/>
            <a:ext cx="1143001" cy="457200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Case #2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SzTx/>
              <a:buNone/>
              <a:defRPr b="1" sz="2800">
                <a:solidFill>
                  <a:srgbClr val="FFFF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Surgery?  If so , what procedure?</a:t>
            </a:r>
          </a:p>
        </p:txBody>
      </p:sp>
      <p:pic>
        <p:nvPicPr>
          <p:cNvPr id="124" name="Funny Eyes Illusi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9968" y="2281674"/>
            <a:ext cx="3936878" cy="4279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22300" y="393699"/>
            <a:ext cx="8229600" cy="12192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Ideal LASIK Candidate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Correct age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Correct refraction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Good imaging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Healthy eyes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Reasonable expectations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Case #3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22yo male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OD -800-350 x 179 20/30+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OS -775 -125 x001  20/20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Pachs 540-550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Normal exam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Elevation OD</a:t>
            </a:r>
          </a:p>
        </p:txBody>
      </p:sp>
      <p:pic>
        <p:nvPicPr>
          <p:cNvPr id="133" name="camacho-o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443037"/>
            <a:ext cx="7239000" cy="541496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143000" y="1752600"/>
            <a:ext cx="1133475" cy="452438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Elevation OS</a:t>
            </a:r>
          </a:p>
        </p:txBody>
      </p:sp>
      <p:pic>
        <p:nvPicPr>
          <p:cNvPr id="137" name="camacho-o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19200"/>
            <a:ext cx="7239000" cy="541496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990600" y="1447800"/>
            <a:ext cx="1285876" cy="528638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83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83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Candidate??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When I Recommend ASA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1. Pachymetry &lt; 475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2. Residual bed &lt; 275 microns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3. Post float/Ant float suspicious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4. Irregular topography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5. Corneal dystrophies</a:t>
            </a:r>
          </a:p>
        </p:txBody>
      </p:sp>
      <p:pic>
        <p:nvPicPr>
          <p:cNvPr id="72" name="Pelluci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49" y="3472457"/>
            <a:ext cx="3835401" cy="248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Topography</a:t>
            </a:r>
          </a:p>
        </p:txBody>
      </p:sp>
      <p:pic>
        <p:nvPicPr>
          <p:cNvPr id="146" name="keratoconu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2170658"/>
            <a:ext cx="5715000" cy="391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No Soup for You !!</a:t>
            </a:r>
          </a:p>
        </p:txBody>
      </p:sp>
      <p:pic>
        <p:nvPicPr>
          <p:cNvPr id="149" name="sou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1600200"/>
            <a:ext cx="5029200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Case #4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25754" indent="-325754" defTabSz="86868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25yo FM</a:t>
            </a:r>
            <a:endParaRPr sz="3040">
              <a:solidFill>
                <a:srgbClr val="FFFFFF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25754" indent="-325754" defTabSz="86868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040">
              <a:solidFill>
                <a:srgbClr val="FFFFFF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25754" indent="-325754" defTabSz="86868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OD -6.00 sph  20/20</a:t>
            </a:r>
            <a:endParaRPr sz="3040">
              <a:solidFill>
                <a:srgbClr val="FFFFFF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25754" indent="-325754" defTabSz="86868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OS -6.50 sph  20/20</a:t>
            </a:r>
            <a:endParaRPr sz="3040">
              <a:solidFill>
                <a:srgbClr val="FFFFFF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25754" indent="-325754" defTabSz="86868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040">
              <a:solidFill>
                <a:srgbClr val="FFFFFF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25754" indent="-325754" defTabSz="86868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040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Pachs  535-547</a:t>
            </a:r>
            <a:endParaRPr sz="3040">
              <a:solidFill>
                <a:srgbClr val="FFFFFF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25754" indent="-325754" defTabSz="86868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040">
              <a:solidFill>
                <a:srgbClr val="FFFFFF"/>
              </a:solidFill>
              <a:effectLst>
                <a:outerShdw sx="100000" sy="100000" kx="0" ky="0" algn="b" rotWithShape="0" blurRad="12065" dist="24130" dir="2700000">
                  <a:srgbClr val="000000"/>
                </a:outerShdw>
              </a:effectLst>
            </a:endParaRPr>
          </a:p>
          <a:p>
            <a:pPr lvl="0" marL="325754" indent="-325754" defTabSz="86868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280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rPr>
              <a:t>Hx, pt notes herself, mother and sister all have “had problems with contact lenses”.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Slit lamp</a:t>
            </a:r>
          </a:p>
        </p:txBody>
      </p:sp>
      <p:sp>
        <p:nvSpPr>
          <p:cNvPr id="155" name="Shape 155"/>
          <p:cNvSpPr/>
          <p:nvPr/>
        </p:nvSpPr>
        <p:spPr>
          <a:xfrm>
            <a:off x="2971800" y="5791200"/>
            <a:ext cx="2868673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00"/>
                </a:solidFill>
              </a:rPr>
              <a:t>Diagnosis?</a:t>
            </a:r>
          </a:p>
        </p:txBody>
      </p:sp>
      <p:pic>
        <p:nvPicPr>
          <p:cNvPr id="156" name="MDF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460" y="1167807"/>
            <a:ext cx="7808920" cy="4598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Elevation OD</a:t>
            </a:r>
          </a:p>
        </p:txBody>
      </p:sp>
      <p:pic>
        <p:nvPicPr>
          <p:cNvPr id="159" name="kauso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042987"/>
            <a:ext cx="8534400" cy="581501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1143000" y="1371600"/>
            <a:ext cx="1133475" cy="452438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Elevation OS</a:t>
            </a:r>
          </a:p>
        </p:txBody>
      </p:sp>
      <p:pic>
        <p:nvPicPr>
          <p:cNvPr id="163" name="kaus-o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957262"/>
            <a:ext cx="8534400" cy="587216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143000" y="1295400"/>
            <a:ext cx="1133475" cy="452438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Case #7</a:t>
            </a:r>
          </a:p>
        </p:txBody>
      </p:sp>
      <p:sp>
        <p:nvSpPr>
          <p:cNvPr id="167" name="Shape 167"/>
          <p:cNvSpPr/>
          <p:nvPr>
            <p:ph type="body" idx="4294967295"/>
          </p:nvPr>
        </p:nvSpPr>
        <p:spPr>
          <a:xfrm>
            <a:off x="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13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Candidate</a:t>
            </a:r>
            <a:r>
              <a:rPr b="1"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??</a:t>
            </a:r>
          </a:p>
        </p:txBody>
      </p:sp>
      <p:pic>
        <p:nvPicPr>
          <p:cNvPr id="168" name="eye-roll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8714" y="2021333"/>
            <a:ext cx="2679701" cy="452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ASA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457200" y="16129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Refractive and therapeutic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Reduce risk of complications</a:t>
            </a:r>
          </a:p>
        </p:txBody>
      </p:sp>
      <p:pic>
        <p:nvPicPr>
          <p:cNvPr id="173" name="Epi Ingrowth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8645" y="3105514"/>
            <a:ext cx="4004473" cy="3421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Case #5</a:t>
            </a:r>
          </a:p>
        </p:txBody>
      </p:sp>
      <p:sp>
        <p:nvSpPr>
          <p:cNvPr id="176" name="Shape 176"/>
          <p:cNvSpPr/>
          <p:nvPr>
            <p:ph type="body" idx="4294967295"/>
          </p:nvPr>
        </p:nvSpPr>
        <p:spPr>
          <a:xfrm>
            <a:off x="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35 yo M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OD-575-.25x83  20/20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OS -575-.25x125 20/20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Pachs 559 OD 561 OS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Normal hx/SLE/fundus OU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533400" y="-304800"/>
            <a:ext cx="8229600" cy="142081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Pentacam OD</a:t>
            </a:r>
          </a:p>
        </p:txBody>
      </p:sp>
      <p:pic>
        <p:nvPicPr>
          <p:cNvPr id="179" name="chajono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762000"/>
            <a:ext cx="7924800" cy="5929313"/>
          </a:xfrm>
          <a:prstGeom prst="rect">
            <a:avLst/>
          </a:prstGeom>
          <a:ln>
            <a:solidFill>
              <a:srgbClr val="FFFFFF"/>
            </a:solidFill>
            <a:round/>
          </a:ln>
        </p:spPr>
      </p:pic>
      <p:sp>
        <p:nvSpPr>
          <p:cNvPr id="180" name="Shape 180"/>
          <p:cNvSpPr/>
          <p:nvPr/>
        </p:nvSpPr>
        <p:spPr>
          <a:xfrm>
            <a:off x="990600" y="1066800"/>
            <a:ext cx="1809750" cy="381000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5165725" y="5867400"/>
            <a:ext cx="3978275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b="0" sz="1800"/>
            </a:pPr>
            <a:r>
              <a:rPr b="1" sz="3200"/>
              <a:t>POST FLOAT</a:t>
            </a:r>
          </a:p>
        </p:txBody>
      </p:sp>
      <p:sp>
        <p:nvSpPr>
          <p:cNvPr id="182" name="Shape 182"/>
          <p:cNvSpPr/>
          <p:nvPr/>
        </p:nvSpPr>
        <p:spPr>
          <a:xfrm flipV="1">
            <a:off x="6400800" y="5562599"/>
            <a:ext cx="666751" cy="228602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whole" bldLvl="1" animBg="1" rev="0" advAuto="0" spid="18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vitellio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600200"/>
            <a:ext cx="6324600" cy="443865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>
            <p:ph type="title"/>
          </p:nvPr>
        </p:nvSpPr>
        <p:spPr>
          <a:xfrm>
            <a:off x="533400" y="152399"/>
            <a:ext cx="8229600" cy="11430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EFB2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Elevation</a:t>
            </a:r>
            <a:r>
              <a:rPr sz="36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Map (normal)</a:t>
            </a:r>
          </a:p>
        </p:txBody>
      </p:sp>
      <p:sp>
        <p:nvSpPr>
          <p:cNvPr id="76" name="Shape 76"/>
          <p:cNvSpPr/>
          <p:nvPr/>
        </p:nvSpPr>
        <p:spPr>
          <a:xfrm flipH="1" flipV="1">
            <a:off x="6896099" y="5029199"/>
            <a:ext cx="366714" cy="939802"/>
          </a:xfrm>
          <a:prstGeom prst="line">
            <a:avLst/>
          </a:prstGeom>
          <a:ln w="5080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pSp>
        <p:nvGrpSpPr>
          <p:cNvPr id="79" name="Group 79"/>
          <p:cNvGrpSpPr/>
          <p:nvPr/>
        </p:nvGrpSpPr>
        <p:grpSpPr>
          <a:xfrm>
            <a:off x="5867400" y="1142999"/>
            <a:ext cx="2895600" cy="1423989"/>
            <a:chOff x="0" y="0"/>
            <a:chExt cx="2895599" cy="1423987"/>
          </a:xfrm>
        </p:grpSpPr>
        <p:sp>
          <p:nvSpPr>
            <p:cNvPr id="77" name="Shape 77"/>
            <p:cNvSpPr/>
            <p:nvPr/>
          </p:nvSpPr>
          <p:spPr>
            <a:xfrm flipH="1">
              <a:off x="606055" y="329270"/>
              <a:ext cx="471378" cy="1094718"/>
            </a:xfrm>
            <a:prstGeom prst="line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-1"/>
              <a:ext cx="289560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Anterior Elevation Map</a:t>
              </a:r>
            </a:p>
          </p:txBody>
        </p:sp>
      </p:grpSp>
      <p:sp>
        <p:nvSpPr>
          <p:cNvPr id="80" name="Shape 80"/>
          <p:cNvSpPr/>
          <p:nvPr/>
        </p:nvSpPr>
        <p:spPr>
          <a:xfrm flipV="1">
            <a:off x="3382617" y="5062102"/>
            <a:ext cx="1232784" cy="967919"/>
          </a:xfrm>
          <a:prstGeom prst="line">
            <a:avLst/>
          </a:prstGeom>
          <a:ln w="5080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2590800" y="990600"/>
            <a:ext cx="20574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 Readings</a:t>
            </a:r>
          </a:p>
        </p:txBody>
      </p:sp>
      <p:sp>
        <p:nvSpPr>
          <p:cNvPr id="82" name="Shape 82"/>
          <p:cNvSpPr/>
          <p:nvPr/>
        </p:nvSpPr>
        <p:spPr>
          <a:xfrm>
            <a:off x="2498725" y="5980112"/>
            <a:ext cx="20732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Corneal Pachs</a:t>
            </a:r>
          </a:p>
        </p:txBody>
      </p:sp>
      <p:sp>
        <p:nvSpPr>
          <p:cNvPr id="83" name="Shape 83"/>
          <p:cNvSpPr/>
          <p:nvPr/>
        </p:nvSpPr>
        <p:spPr>
          <a:xfrm>
            <a:off x="5562600" y="6019800"/>
            <a:ext cx="2514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Posterior Elevation</a:t>
            </a:r>
          </a:p>
        </p:txBody>
      </p:sp>
      <p:sp>
        <p:nvSpPr>
          <p:cNvPr id="84" name="Shape 84"/>
          <p:cNvSpPr/>
          <p:nvPr/>
        </p:nvSpPr>
        <p:spPr>
          <a:xfrm>
            <a:off x="3783138" y="1547383"/>
            <a:ext cx="728575" cy="943101"/>
          </a:xfrm>
          <a:prstGeom prst="line">
            <a:avLst/>
          </a:prstGeom>
          <a:ln w="50800"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1524000" y="1676400"/>
            <a:ext cx="1809750" cy="904875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nodeType="afterEffect" presetClass="entr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5"/>
      <p:bldP build="whole" bldLvl="1" animBg="1" rev="0" advAuto="0" spid="83" grpId="6"/>
      <p:bldP build="whole" bldLvl="1" animBg="1" rev="0" advAuto="0" spid="76" grpId="7"/>
      <p:bldP build="whole" bldLvl="1" animBg="1" rev="0" advAuto="0" spid="80" grpId="4"/>
      <p:bldP build="whole" bldLvl="1" animBg="1" rev="0" advAuto="0" spid="81" grpId="1"/>
      <p:bldP build="whole" bldLvl="1" animBg="1" rev="0" advAuto="0" spid="82" grpId="3"/>
      <p:bldP build="whole" bldLvl="1" animBg="1" rev="0" advAuto="0" spid="84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Pentacam OS</a:t>
            </a:r>
          </a:p>
        </p:txBody>
      </p:sp>
      <p:pic>
        <p:nvPicPr>
          <p:cNvPr id="185" name="chajono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44600"/>
            <a:ext cx="7543800" cy="552926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219200" y="1524000"/>
            <a:ext cx="1809750" cy="381000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13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13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Candidate?</a:t>
            </a:r>
          </a:p>
        </p:txBody>
      </p:sp>
      <p:pic>
        <p:nvPicPr>
          <p:cNvPr id="190" name="Donald-Trump-with-Mouth-Eyes--12618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6288" y="1851259"/>
            <a:ext cx="4016741" cy="4639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758951">
              <a:defRPr sz="1800">
                <a:solidFill>
                  <a:srgbClr val="000000"/>
                </a:solidFill>
                <a:effectLst/>
              </a:defRPr>
            </a:pPr>
            <a:r>
              <a:rPr sz="3984">
                <a:solidFill>
                  <a:srgbClr val="FFFFFF"/>
                </a:solidFill>
                <a:effectLst>
                  <a:outerShdw sx="100000" sy="100000" kx="0" ky="0" algn="b" rotWithShape="0" blurRad="10541" dist="21082" dir="2700000">
                    <a:srgbClr val="000000"/>
                  </a:outerShdw>
                </a:effectLst>
              </a:rPr>
              <a:t>ASA with ectasia discussion</a:t>
            </a:r>
            <a:endParaRPr sz="3984">
              <a:solidFill>
                <a:srgbClr val="FFFFFF"/>
              </a:solidFill>
              <a:effectLst>
                <a:outerShdw sx="100000" sy="100000" kx="0" ky="0" algn="b" rotWithShape="0" blurRad="10541" dist="21082" dir="2700000">
                  <a:srgbClr val="000000"/>
                </a:outerShdw>
              </a:effectLst>
            </a:endParaRPr>
          </a:p>
          <a:p>
            <a:pPr lvl="0" defTabSz="758951">
              <a:defRPr sz="1800">
                <a:solidFill>
                  <a:srgbClr val="000000"/>
                </a:solidFill>
                <a:effectLst/>
              </a:defRPr>
            </a:pPr>
            <a:endParaRPr sz="3984">
              <a:solidFill>
                <a:srgbClr val="FFFFFF"/>
              </a:solidFill>
              <a:effectLst>
                <a:outerShdw sx="100000" sy="100000" kx="0" ky="0" algn="b" rotWithShape="0" blurRad="10541" dist="21082" dir="2700000">
                  <a:srgbClr val="000000"/>
                </a:outerShdw>
              </a:effectLst>
            </a:endParaRPr>
          </a:p>
          <a:p>
            <a:pPr lvl="0" defTabSz="758951">
              <a:defRPr sz="1800">
                <a:solidFill>
                  <a:srgbClr val="000000"/>
                </a:solidFill>
                <a:effectLst/>
              </a:defRPr>
            </a:pPr>
            <a:r>
              <a:rPr sz="3984">
                <a:solidFill>
                  <a:srgbClr val="FFFFFF"/>
                </a:solidFill>
                <a:effectLst>
                  <a:outerShdw sx="100000" sy="100000" kx="0" ky="0" algn="b" rotWithShape="0" blurRad="10541" dist="21082" dir="2700000">
                    <a:srgbClr val="000000"/>
                  </a:outerShdw>
                </a:effectLst>
              </a:rPr>
              <a:t>NO LASIK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Thank You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Red Flags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130000"/>
              </a:lnSpc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Posterior “float” greater than +20 </a:t>
            </a: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(central 5mm zone)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130000"/>
              </a:lnSpc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Anterior “bump” greater than +15 </a:t>
            </a: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(central 5mm</a:t>
            </a: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zone)</a:t>
            </a:r>
            <a:endParaRPr sz="16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130000"/>
              </a:lnSpc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Inferior corneal steepening </a:t>
            </a:r>
            <a:endParaRPr sz="28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02128" indent="-244928">
              <a:lnSpc>
                <a:spcPct val="130000"/>
              </a:lnSpc>
              <a:spcBef>
                <a:spcPts val="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Asymmetric astigmatism (Difference SI &gt; then 1.5 diopters central 3mm)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300037" indent="-300037">
              <a:lnSpc>
                <a:spcPct val="130000"/>
              </a:lnSpc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Decentered corneal apex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Other things to consider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130000"/>
              </a:lnSpc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1. Patient’s risk tolerance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130000"/>
              </a:lnSpc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2. Presence of ocular surface disease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130000"/>
              </a:lnSpc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3. High Myopia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130000"/>
              </a:lnSpc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4. Recovery time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lnSpc>
                <a:spcPct val="130000"/>
              </a:lnSpc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5. Pain tolerance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Case #1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15468" indent="-315468" defTabSz="84124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33 yo female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315468" indent="-315468" defTabSz="84124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315468" indent="-315468" defTabSz="84124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OD -7.25-.75 x 165  20/20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315468" indent="-315468" defTabSz="84124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OS –7.50-1.00x 30  20/20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315468" indent="-315468" defTabSz="841247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315468" indent="-315468" defTabSz="84124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Pachs 478 OD 477 OS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315468" indent="-315468" defTabSz="841247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315468" indent="-315468" defTabSz="84124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Normal health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315468" indent="-315468" defTabSz="84124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315468" indent="-315468" defTabSz="841247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Told “not a candidate for surgery”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1676400" y="0"/>
            <a:ext cx="5638800" cy="1066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Elevation OD</a:t>
            </a:r>
          </a:p>
        </p:txBody>
      </p:sp>
      <p:pic>
        <p:nvPicPr>
          <p:cNvPr id="97" name="anzlovaro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990600"/>
            <a:ext cx="8229600" cy="586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1295400" y="1295400"/>
            <a:ext cx="1066800" cy="457200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xfrm>
            <a:off x="1676400" y="0"/>
            <a:ext cx="5638800" cy="1066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Elevation OS</a:t>
            </a:r>
          </a:p>
        </p:txBody>
      </p:sp>
      <p:pic>
        <p:nvPicPr>
          <p:cNvPr id="101" name="anzo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873125"/>
            <a:ext cx="8305800" cy="598487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1143000" y="1143000"/>
            <a:ext cx="1066800" cy="457200"/>
          </a:xfrm>
          <a:prstGeom prst="rect">
            <a:avLst/>
          </a:prstGeom>
          <a:solidFill>
            <a:srgbClr val="996633"/>
          </a:solidFill>
          <a:ln>
            <a:solidFill/>
            <a:round/>
          </a:ln>
          <a:effectLst>
            <a:outerShdw sx="100000" sy="100000" kx="0" ky="0" algn="b" rotWithShape="0" blurRad="63500" dist="107763" dir="2700000">
              <a:srgbClr val="808080"/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Case #1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SzTx/>
              <a:buNone/>
              <a:defRPr sz="28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Candidate?</a:t>
            </a:r>
          </a:p>
        </p:txBody>
      </p:sp>
      <p:pic>
        <p:nvPicPr>
          <p:cNvPr id="106" name="bug ey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3036" y="2214909"/>
            <a:ext cx="5588001" cy="429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999999"/>
      </a:dk1>
      <a:lt1>
        <a:srgbClr val="000099"/>
      </a:lt1>
      <a:dk2>
        <a:srgbClr val="A7A7A7"/>
      </a:dk2>
      <a:lt2>
        <a:srgbClr val="535353"/>
      </a:lt2>
      <a:accent1>
        <a:srgbClr val="3366FF"/>
      </a:accent1>
      <a:accent2>
        <a:srgbClr val="7B46D0"/>
      </a:accent2>
      <a:accent3>
        <a:srgbClr val="AAAAC9"/>
      </a:accent3>
      <a:accent4>
        <a:srgbClr val="DADADA"/>
      </a:accent4>
      <a:accent5>
        <a:srgbClr val="ADB8FF"/>
      </a:accent5>
      <a:accent6>
        <a:srgbClr val="6F3FB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3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3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66FF"/>
      </a:accent1>
      <a:accent2>
        <a:srgbClr val="7B46D0"/>
      </a:accent2>
      <a:accent3>
        <a:srgbClr val="AAAAC9"/>
      </a:accent3>
      <a:accent4>
        <a:srgbClr val="DADADA"/>
      </a:accent4>
      <a:accent5>
        <a:srgbClr val="ADB8FF"/>
      </a:accent5>
      <a:accent6>
        <a:srgbClr val="6F3FB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3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3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