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304" r:id="rId5"/>
    <p:sldId id="267" r:id="rId6"/>
    <p:sldId id="268" r:id="rId7"/>
    <p:sldId id="277" r:id="rId8"/>
    <p:sldId id="279" r:id="rId9"/>
    <p:sldId id="258" r:id="rId10"/>
    <p:sldId id="259" r:id="rId11"/>
    <p:sldId id="260" r:id="rId12"/>
    <p:sldId id="299" r:id="rId13"/>
    <p:sldId id="282" r:id="rId14"/>
    <p:sldId id="271" r:id="rId15"/>
    <p:sldId id="295" r:id="rId16"/>
    <p:sldId id="286" r:id="rId17"/>
    <p:sldId id="293" r:id="rId18"/>
    <p:sldId id="281" r:id="rId19"/>
    <p:sldId id="300" r:id="rId20"/>
    <p:sldId id="262" r:id="rId21"/>
    <p:sldId id="305" r:id="rId22"/>
    <p:sldId id="283" r:id="rId23"/>
    <p:sldId id="291" r:id="rId24"/>
    <p:sldId id="298" r:id="rId25"/>
    <p:sldId id="273" r:id="rId26"/>
    <p:sldId id="263" r:id="rId27"/>
    <p:sldId id="265" r:id="rId28"/>
    <p:sldId id="266" r:id="rId29"/>
    <p:sldId id="301" r:id="rId30"/>
    <p:sldId id="302" r:id="rId31"/>
    <p:sldId id="303" r:id="rId32"/>
    <p:sldId id="280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3" d="100"/>
          <a:sy n="73" d="100"/>
        </p:scale>
        <p:origin x="-149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C5CF-0A50-48D0-8737-72806E8C3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8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31380F-2C9A-4F33-A7E2-04AE9A1DEF25}" type="datetimeFigureOut">
              <a:rPr lang="en-US" smtClean="0"/>
              <a:t>01/07/2016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9C4B907-3ADB-420B-915A-73D6476FE4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ANGLE-CLOSURE GLAUCOMA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Marilynn Sultana, M.D., F.A.C.S.</a:t>
            </a:r>
          </a:p>
          <a:p>
            <a:r>
              <a:rPr lang="en-US" sz="2800" dirty="0" smtClean="0"/>
              <a:t>Cataract and Eye Consultants of Michigan</a:t>
            </a:r>
          </a:p>
          <a:p>
            <a:r>
              <a:rPr lang="en-US" sz="2800" dirty="0" smtClean="0"/>
              <a:t>Warren, 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22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PACG: ANATOMIC RISK FACTORS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0056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/>
              <a:t>C</a:t>
            </a:r>
            <a:r>
              <a:rPr lang="en-US" sz="3800" dirty="0" smtClean="0"/>
              <a:t>rowding of anterior chamber structures</a:t>
            </a:r>
          </a:p>
          <a:p>
            <a:pPr lvl="1"/>
            <a:r>
              <a:rPr lang="en-US" sz="3300" dirty="0" smtClean="0"/>
              <a:t>Shallow chamber</a:t>
            </a:r>
          </a:p>
          <a:p>
            <a:pPr lvl="1"/>
            <a:r>
              <a:rPr lang="en-US" sz="3300" dirty="0" smtClean="0"/>
              <a:t>Short axial length, hyperopia</a:t>
            </a:r>
          </a:p>
          <a:p>
            <a:pPr lvl="1"/>
            <a:r>
              <a:rPr lang="en-US" sz="3300" dirty="0" smtClean="0"/>
              <a:t>Increased thickness of aging lens</a:t>
            </a:r>
          </a:p>
          <a:p>
            <a:pPr lvl="1"/>
            <a:r>
              <a:rPr lang="en-US" sz="3300" dirty="0" smtClean="0"/>
              <a:t>Overall small globe size</a:t>
            </a:r>
            <a:endParaRPr lang="en-US" sz="3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419600" cy="3581400"/>
          </a:xfrm>
        </p:spPr>
      </p:pic>
    </p:spTree>
    <p:extLst>
      <p:ext uri="{BB962C8B-B14F-4D97-AF65-F5344CB8AC3E}">
        <p14:creationId xmlns:p14="http://schemas.microsoft.com/office/powerpoint/2010/main" val="26757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DETECTION AND DIAGNOSIS:</a:t>
            </a:r>
            <a:br>
              <a:rPr lang="en-US" sz="3600" b="1" dirty="0" smtClean="0"/>
            </a:br>
            <a:r>
              <a:rPr lang="en-US" sz="3600" b="1" dirty="0" smtClean="0"/>
              <a:t>ANGLE AT RISK FOR PACG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detection crucial to preventing vision loss</a:t>
            </a:r>
          </a:p>
          <a:p>
            <a:r>
              <a:rPr lang="en-US" sz="3200" b="1" dirty="0" smtClean="0"/>
              <a:t>Van Herick technique</a:t>
            </a:r>
          </a:p>
          <a:p>
            <a:r>
              <a:rPr lang="en-US" sz="3200" b="1" dirty="0" smtClean="0"/>
              <a:t>Gonioscopy</a:t>
            </a:r>
          </a:p>
          <a:p>
            <a:r>
              <a:rPr lang="en-US" sz="3200" b="1" dirty="0" smtClean="0"/>
              <a:t>Imaging </a:t>
            </a:r>
          </a:p>
          <a:p>
            <a:pPr lvl="1"/>
            <a:r>
              <a:rPr lang="en-US" sz="2800" dirty="0" smtClean="0"/>
              <a:t>Ultrasound biomicroscopy (UBM)</a:t>
            </a:r>
          </a:p>
          <a:p>
            <a:pPr lvl="1"/>
            <a:r>
              <a:rPr lang="en-US" sz="2800" dirty="0" smtClean="0"/>
              <a:t>Anterior segment OCT (AS-OCT)</a:t>
            </a:r>
          </a:p>
          <a:p>
            <a:pPr lvl="1"/>
            <a:r>
              <a:rPr lang="en-US" sz="2800" dirty="0" smtClean="0"/>
              <a:t>Swept source OCT (SS-OCT)</a:t>
            </a:r>
          </a:p>
        </p:txBody>
      </p:sp>
    </p:spTree>
    <p:extLst>
      <p:ext uri="{BB962C8B-B14F-4D97-AF65-F5344CB8AC3E}">
        <p14:creationId xmlns:p14="http://schemas.microsoft.com/office/powerpoint/2010/main" val="41999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295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b="1" dirty="0" smtClean="0"/>
              <a:t>DETECTION AND DIAGNOSIS ANGLE AT RISK: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VAN HERICK TECHNIQUE</a:t>
            </a:r>
          </a:p>
        </p:txBody>
      </p:sp>
      <p:pic>
        <p:nvPicPr>
          <p:cNvPr id="23555" name="Picture 9" descr="van herick diagram #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3048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7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4864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Estimates width and occludability of angle at slit lamp</a:t>
            </a:r>
          </a:p>
          <a:p>
            <a:pPr eaLnBrk="1" hangingPunct="1">
              <a:defRPr/>
            </a:pPr>
            <a:r>
              <a:rPr lang="en-US" altLang="en-US" sz="2400" dirty="0" smtClean="0"/>
              <a:t>Compares peripheral depth of AC to corneal thickness</a:t>
            </a:r>
          </a:p>
        </p:txBody>
      </p:sp>
      <p:pic>
        <p:nvPicPr>
          <p:cNvPr id="23557" name="Picture 10" descr="van herick diagra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1160" y="2362200"/>
            <a:ext cx="3069879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76035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Angle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76035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Narrow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b="1" dirty="0" smtClean="0"/>
              <a:t>DETECTION AND DIAGNOSIS ANGLE AT RISK:</a:t>
            </a:r>
            <a:br>
              <a:rPr lang="en-US" sz="3600" b="1" dirty="0" smtClean="0"/>
            </a:br>
            <a:r>
              <a:rPr lang="en-US" sz="3600" b="1" dirty="0" smtClean="0"/>
              <a:t>GONIOSCOPY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4572000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258056"/>
          </a:xfrm>
        </p:spPr>
        <p:txBody>
          <a:bodyPr/>
          <a:lstStyle/>
          <a:p>
            <a:r>
              <a:rPr lang="en-US" b="1" dirty="0" smtClean="0"/>
              <a:t>Gold standard </a:t>
            </a:r>
            <a:r>
              <a:rPr lang="en-US" dirty="0" smtClean="0"/>
              <a:t>for detecting narrow or closed angle</a:t>
            </a:r>
          </a:p>
          <a:p>
            <a:r>
              <a:rPr lang="en-US" dirty="0" smtClean="0"/>
              <a:t>Underused technique</a:t>
            </a:r>
          </a:p>
          <a:p>
            <a:r>
              <a:rPr lang="en-US" dirty="0" smtClean="0"/>
              <a:t>Condition underdiagnosed </a:t>
            </a:r>
          </a:p>
          <a:p>
            <a:r>
              <a:rPr lang="en-US" b="1" dirty="0" smtClean="0"/>
              <a:t>www. gonioscopy.org</a:t>
            </a:r>
          </a:p>
          <a:p>
            <a:r>
              <a:rPr lang="en-US" dirty="0" smtClean="0"/>
              <a:t>CPT Code 92020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b="1" dirty="0" smtClean="0"/>
              <a:t>DETECTION AND DIAGNOSIS ANGLE AT RISK:</a:t>
            </a:r>
            <a:br>
              <a:rPr lang="en-US" sz="3600" b="1" dirty="0" smtClean="0"/>
            </a:br>
            <a:r>
              <a:rPr lang="en-US" sz="3600" b="1" dirty="0" smtClean="0"/>
              <a:t>IMAGING 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UBM: a) Closed </a:t>
            </a:r>
            <a:r>
              <a:rPr lang="en-US" sz="2800" dirty="0"/>
              <a:t>A</a:t>
            </a:r>
            <a:r>
              <a:rPr lang="en-US" sz="2800" dirty="0" smtClean="0"/>
              <a:t>ngle</a:t>
            </a:r>
          </a:p>
          <a:p>
            <a:r>
              <a:rPr lang="en-US" sz="2800" dirty="0" smtClean="0"/>
              <a:t>        b) Open Angle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3017836" cy="375353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3192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AS-OCT: Closed </a:t>
            </a:r>
            <a:r>
              <a:rPr lang="en-US" sz="2800" dirty="0"/>
              <a:t>A</a:t>
            </a:r>
            <a:r>
              <a:rPr lang="en-US" sz="2800" dirty="0" smtClean="0"/>
              <a:t>ngle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771358" cy="1851929"/>
          </a:xfrm>
        </p:spPr>
      </p:pic>
    </p:spTree>
    <p:extLst>
      <p:ext uri="{BB962C8B-B14F-4D97-AF65-F5344CB8AC3E}">
        <p14:creationId xmlns:p14="http://schemas.microsoft.com/office/powerpoint/2010/main" val="29130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PACG: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Systemic</a:t>
            </a:r>
          </a:p>
          <a:p>
            <a:pPr lvl="1"/>
            <a:r>
              <a:rPr lang="en-US" sz="2400" dirty="0" smtClean="0"/>
              <a:t>Oral osmotic agent</a:t>
            </a:r>
          </a:p>
          <a:p>
            <a:pPr lvl="1"/>
            <a:r>
              <a:rPr lang="en-US" sz="2400" dirty="0" smtClean="0"/>
              <a:t>Carbonic anhydrase inhibitor</a:t>
            </a:r>
          </a:p>
          <a:p>
            <a:r>
              <a:rPr lang="en-US" sz="2800" dirty="0" smtClean="0"/>
              <a:t>Topical</a:t>
            </a:r>
          </a:p>
          <a:p>
            <a:pPr lvl="1"/>
            <a:r>
              <a:rPr lang="en-US" sz="2400" dirty="0" smtClean="0"/>
              <a:t>Miotic</a:t>
            </a:r>
          </a:p>
          <a:p>
            <a:pPr lvl="1"/>
            <a:r>
              <a:rPr lang="en-US" sz="2400" dirty="0" smtClean="0"/>
              <a:t>Beta-blocker</a:t>
            </a:r>
          </a:p>
          <a:p>
            <a:pPr lvl="1"/>
            <a:r>
              <a:rPr lang="en-US" sz="2400" dirty="0" smtClean="0"/>
              <a:t>Alpha-agonist</a:t>
            </a:r>
          </a:p>
          <a:p>
            <a:pPr lvl="1"/>
            <a:r>
              <a:rPr lang="en-US" sz="2400" dirty="0" smtClean="0"/>
              <a:t>Carbonic anhydrase inhibitor</a:t>
            </a:r>
          </a:p>
          <a:p>
            <a:r>
              <a:rPr lang="en-US" sz="2800" dirty="0" smtClean="0"/>
              <a:t>Mechanical</a:t>
            </a:r>
          </a:p>
          <a:p>
            <a:pPr lvl="1"/>
            <a:r>
              <a:rPr lang="en-US" sz="2400" dirty="0" smtClean="0"/>
              <a:t>Laser iridotomy involved and fellow eye</a:t>
            </a:r>
          </a:p>
          <a:p>
            <a:pPr lvl="1"/>
            <a:r>
              <a:rPr lang="en-US" sz="2400" dirty="0" smtClean="0"/>
              <a:t>Cataract extraction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4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TREATMENT: LASER IRIDOTOMY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810000" cy="32766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352800"/>
            <a:ext cx="3932237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33400" y="1676400"/>
            <a:ext cx="7924800" cy="1524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Definitive treatment</a:t>
            </a:r>
          </a:p>
          <a:p>
            <a:pPr marL="342900" indent="-342900"/>
            <a:r>
              <a:rPr lang="en-US" sz="2800" dirty="0"/>
              <a:t>Highly </a:t>
            </a:r>
            <a:r>
              <a:rPr lang="en-US" sz="2800" dirty="0" smtClean="0"/>
              <a:t>effective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Curative when performed early </a:t>
            </a:r>
          </a:p>
        </p:txBody>
      </p:sp>
    </p:spTree>
    <p:extLst>
      <p:ext uri="{BB962C8B-B14F-4D97-AF65-F5344CB8AC3E}">
        <p14:creationId xmlns:p14="http://schemas.microsoft.com/office/powerpoint/2010/main" val="30881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Autofit/>
          </a:bodyPr>
          <a:lstStyle/>
          <a:p>
            <a:r>
              <a:rPr lang="en-US" b="1" dirty="0" smtClean="0"/>
              <a:t>TREATMENT: LENS EXTRACTION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Anatomically deepens angle</a:t>
            </a:r>
          </a:p>
          <a:p>
            <a:r>
              <a:rPr lang="en-US" sz="2800" dirty="0" smtClean="0"/>
              <a:t>Lowers IOP</a:t>
            </a:r>
          </a:p>
          <a:p>
            <a:r>
              <a:rPr lang="en-US" sz="2800" dirty="0" smtClean="0"/>
              <a:t>Reduces number of medications </a:t>
            </a:r>
          </a:p>
          <a:p>
            <a:r>
              <a:rPr lang="en-US" sz="2800" dirty="0" smtClean="0"/>
              <a:t>May avoid need for filtering surgery and its risks</a:t>
            </a:r>
          </a:p>
          <a:p>
            <a:r>
              <a:rPr lang="en-US" sz="2800" dirty="0" smtClean="0"/>
              <a:t>Success depends on degree of preoperative permanent angle closure</a:t>
            </a:r>
          </a:p>
          <a:p>
            <a:r>
              <a:rPr lang="en-US" sz="2800" dirty="0" smtClean="0"/>
              <a:t>Gaining acceptance as valuable intervention for ACG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39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PACG: CORE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Preventable</a:t>
            </a:r>
          </a:p>
          <a:p>
            <a:r>
              <a:rPr lang="en-US" sz="3600" dirty="0" smtClean="0"/>
              <a:t>Awareness of risk factors</a:t>
            </a:r>
          </a:p>
          <a:p>
            <a:r>
              <a:rPr lang="en-US" sz="3600" dirty="0" smtClean="0"/>
              <a:t>Early detection of the eye at risk is key</a:t>
            </a:r>
          </a:p>
          <a:p>
            <a:r>
              <a:rPr lang="en-US" sz="3600" dirty="0" smtClean="0"/>
              <a:t>Utilize Van Herick technique</a:t>
            </a:r>
          </a:p>
          <a:p>
            <a:r>
              <a:rPr lang="en-US" sz="3600" dirty="0" smtClean="0"/>
              <a:t>Gonioscopy is now “gold standard”</a:t>
            </a:r>
          </a:p>
          <a:p>
            <a:r>
              <a:rPr lang="en-US" sz="3600" dirty="0" smtClean="0"/>
              <a:t>Laser PI eliminates risk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63047"/>
            <a:ext cx="4495800" cy="4495800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Incidence of glaucoma: 3 million in US</a:t>
            </a:r>
            <a:endParaRPr lang="en-US" dirty="0" smtClean="0"/>
          </a:p>
          <a:p>
            <a:r>
              <a:rPr lang="en-US" sz="2800" dirty="0" smtClean="0"/>
              <a:t>Open angle most prevalent</a:t>
            </a:r>
          </a:p>
          <a:p>
            <a:r>
              <a:rPr lang="en-US" sz="2800" dirty="0" smtClean="0"/>
              <a:t>Angle-closure glaucoma (ACG) important</a:t>
            </a:r>
          </a:p>
          <a:p>
            <a:pPr lvl="1"/>
            <a:r>
              <a:rPr lang="en-US" sz="2400" dirty="0" smtClean="0"/>
              <a:t>10% of glaucoma cases in US</a:t>
            </a:r>
          </a:p>
          <a:p>
            <a:pPr lvl="1"/>
            <a:r>
              <a:rPr lang="en-US" sz="2400" dirty="0" smtClean="0"/>
              <a:t>3X more likely to cause blindness</a:t>
            </a:r>
          </a:p>
          <a:p>
            <a:pPr lvl="1"/>
            <a:r>
              <a:rPr lang="en-US" sz="2400" b="1" dirty="0"/>
              <a:t>Early detection of ACG may prevent vision loss  </a:t>
            </a:r>
            <a:endParaRPr lang="en-US" sz="2400" b="1" dirty="0" smtClean="0"/>
          </a:p>
          <a:p>
            <a:pPr lvl="1"/>
            <a:r>
              <a:rPr lang="en-US" sz="2400" dirty="0" smtClean="0"/>
              <a:t>Many subtypes</a:t>
            </a:r>
          </a:p>
          <a:p>
            <a:pPr lvl="2"/>
            <a:r>
              <a:rPr lang="en-US" sz="2200" dirty="0" smtClean="0"/>
              <a:t>Primary angle-closure with pupillary block</a:t>
            </a:r>
          </a:p>
          <a:p>
            <a:pPr lvl="2"/>
            <a:r>
              <a:rPr lang="en-US" sz="2200" dirty="0" smtClean="0"/>
              <a:t>Secondary angle-closure with neovascularization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22303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SECONDARY ANGLE-CLOSURE GLAUCOMA</a:t>
            </a:r>
            <a:br>
              <a:rPr lang="en-US" sz="2400" b="1" dirty="0" smtClean="0"/>
            </a:br>
            <a:r>
              <a:rPr lang="en-US" sz="2400" b="1" dirty="0" smtClean="0"/>
              <a:t>NEOVASCULAR GLAUCOMA  (NVG)</a:t>
            </a:r>
            <a:br>
              <a:rPr lang="en-US" sz="2400" b="1" dirty="0" smtClean="0"/>
            </a:br>
            <a:r>
              <a:rPr lang="en-US" sz="2400" b="1" dirty="0" smtClean="0"/>
              <a:t>CASE STUDY #2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4128003" cy="37988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15256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61 year old female 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ed eye OS</a:t>
            </a:r>
          </a:p>
          <a:p>
            <a:pPr lvl="1"/>
            <a:r>
              <a:rPr lang="en-US" sz="2800" dirty="0" smtClean="0"/>
              <a:t>Intermittent blurred vision x 8 weeks</a:t>
            </a:r>
          </a:p>
          <a:p>
            <a:pPr lvl="1"/>
            <a:r>
              <a:rPr lang="en-US" sz="2800" dirty="0" smtClean="0"/>
              <a:t>Worse x 6 days</a:t>
            </a:r>
          </a:p>
          <a:p>
            <a:pPr lvl="1"/>
            <a:r>
              <a:rPr lang="en-US" sz="2800" dirty="0" smtClean="0"/>
              <a:t>Mild discomfort</a:t>
            </a:r>
          </a:p>
          <a:p>
            <a:pPr lvl="1"/>
            <a:r>
              <a:rPr lang="en-US" sz="2800" dirty="0" smtClean="0"/>
              <a:t>Treated by internist for conjunctivitis</a:t>
            </a:r>
          </a:p>
          <a:p>
            <a:r>
              <a:rPr lang="en-US" sz="3300" dirty="0" smtClean="0"/>
              <a:t>Examination</a:t>
            </a:r>
            <a:endParaRPr lang="en-US" sz="3300" dirty="0"/>
          </a:p>
          <a:p>
            <a:pPr lvl="1"/>
            <a:r>
              <a:rPr lang="en-US" sz="2700" dirty="0" smtClean="0"/>
              <a:t>IOP 54 mmHg </a:t>
            </a:r>
          </a:p>
          <a:p>
            <a:pPr lvl="1"/>
            <a:r>
              <a:rPr lang="en-US" sz="2700" dirty="0" smtClean="0"/>
              <a:t>Ectropion uveae</a:t>
            </a:r>
            <a:endParaRPr lang="en-US" sz="2700" dirty="0"/>
          </a:p>
          <a:p>
            <a:pPr lvl="1"/>
            <a:r>
              <a:rPr lang="en-US" sz="2700" dirty="0" smtClean="0"/>
              <a:t>Iris neovascularization </a:t>
            </a:r>
          </a:p>
          <a:p>
            <a:pPr lvl="1"/>
            <a:r>
              <a:rPr lang="en-US" sz="2700" dirty="0" smtClean="0"/>
              <a:t>Collaterals on disc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82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#2: GONIOSCOPY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06" y="2133600"/>
            <a:ext cx="6389193" cy="3429000"/>
          </a:xfrm>
        </p:spPr>
      </p:pic>
    </p:spTree>
    <p:extLst>
      <p:ext uri="{BB962C8B-B14F-4D97-AF65-F5344CB8AC3E}">
        <p14:creationId xmlns:p14="http://schemas.microsoft.com/office/powerpoint/2010/main" val="10127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SECONDARY ANGLE-CLOSURE GLAUCOMA</a:t>
            </a:r>
            <a:br>
              <a:rPr lang="en-US" sz="3100" b="1" dirty="0" smtClean="0"/>
            </a:br>
            <a:r>
              <a:rPr lang="en-US" sz="3100" b="1" dirty="0" smtClean="0"/>
              <a:t>NVG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CASE STUDY # 2: TREATMENT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105400"/>
          </a:xfrm>
        </p:spPr>
        <p:txBody>
          <a:bodyPr/>
          <a:lstStyle/>
          <a:p>
            <a:r>
              <a:rPr lang="en-US" sz="2800" dirty="0" smtClean="0"/>
              <a:t>Immediate treatment</a:t>
            </a:r>
          </a:p>
          <a:p>
            <a:pPr lvl="1"/>
            <a:r>
              <a:rPr lang="en-US" sz="2400" dirty="0" smtClean="0"/>
              <a:t>Timolol</a:t>
            </a:r>
          </a:p>
          <a:p>
            <a:pPr lvl="1"/>
            <a:r>
              <a:rPr lang="en-US" sz="2400" dirty="0" smtClean="0"/>
              <a:t>Brinzolamide/Brimonidine combination</a:t>
            </a:r>
          </a:p>
          <a:p>
            <a:pPr lvl="1"/>
            <a:r>
              <a:rPr lang="en-US" sz="2400" dirty="0" smtClean="0"/>
              <a:t>Atropine</a:t>
            </a:r>
          </a:p>
          <a:p>
            <a:pPr lvl="1"/>
            <a:r>
              <a:rPr lang="en-US" sz="2400" dirty="0" smtClean="0"/>
              <a:t>Prednisolone</a:t>
            </a:r>
          </a:p>
          <a:p>
            <a:r>
              <a:rPr lang="en-US" sz="2800" dirty="0" smtClean="0"/>
              <a:t>Subsequent treatment</a:t>
            </a:r>
            <a:endParaRPr lang="en-US" sz="2800" dirty="0"/>
          </a:p>
          <a:p>
            <a:pPr lvl="1"/>
            <a:r>
              <a:rPr lang="en-US" sz="2400" dirty="0" err="1" smtClean="0"/>
              <a:t>Avastin</a:t>
            </a:r>
            <a:r>
              <a:rPr lang="en-US" sz="2400" dirty="0" smtClean="0"/>
              <a:t> injection</a:t>
            </a:r>
          </a:p>
          <a:p>
            <a:pPr lvl="1"/>
            <a:r>
              <a:rPr lang="en-US" sz="2400" dirty="0" smtClean="0"/>
              <a:t>Ahmed valve surgery</a:t>
            </a:r>
          </a:p>
          <a:p>
            <a:pPr lvl="1"/>
            <a:r>
              <a:rPr lang="en-US" sz="2400" dirty="0" smtClean="0"/>
              <a:t>IOP 16 mmHg</a:t>
            </a:r>
          </a:p>
          <a:p>
            <a:pPr lvl="1"/>
            <a:r>
              <a:rPr lang="en-US" sz="2400" dirty="0" smtClean="0"/>
              <a:t>Panretinal photocoagulation</a:t>
            </a:r>
            <a:endParaRPr lang="en-US" sz="2400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7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SECONDARY ANGLE-CLOSURE GLAUCOMA: PATHOPHYSIOLOGY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Mechanisms that </a:t>
            </a:r>
            <a:r>
              <a:rPr lang="en-US" sz="2800" b="1" dirty="0" smtClean="0"/>
              <a:t>pull iris forward </a:t>
            </a:r>
            <a:r>
              <a:rPr lang="en-US" sz="2800" dirty="0" smtClean="0"/>
              <a:t>into contact with trabecular meshwork (TM)</a:t>
            </a:r>
          </a:p>
          <a:p>
            <a:pPr lvl="1"/>
            <a:r>
              <a:rPr lang="en-US" sz="2400" dirty="0" smtClean="0"/>
              <a:t>Angle closure without pupillary block</a:t>
            </a:r>
          </a:p>
          <a:p>
            <a:pPr lvl="1"/>
            <a:r>
              <a:rPr lang="en-US" sz="2400" dirty="0" smtClean="0"/>
              <a:t>By contraction of fibrovascular tissue</a:t>
            </a:r>
          </a:p>
          <a:p>
            <a:pPr lvl="2"/>
            <a:r>
              <a:rPr lang="en-US" sz="2400" dirty="0" smtClean="0"/>
              <a:t>Neovascularization</a:t>
            </a:r>
          </a:p>
          <a:p>
            <a:pPr lvl="2"/>
            <a:r>
              <a:rPr lang="en-US" sz="2400" dirty="0" smtClean="0"/>
              <a:t>Inflammation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30" y="1752600"/>
            <a:ext cx="4625690" cy="3505200"/>
          </a:xfrm>
        </p:spPr>
      </p:pic>
    </p:spTree>
    <p:extLst>
      <p:ext uri="{BB962C8B-B14F-4D97-AF65-F5344CB8AC3E}">
        <p14:creationId xmlns:p14="http://schemas.microsoft.com/office/powerpoint/2010/main" val="24494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NVG: PRESENTATION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8" y="1752600"/>
            <a:ext cx="4587060" cy="3581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4038600" cy="4413504"/>
          </a:xfrm>
        </p:spPr>
        <p:txBody>
          <a:bodyPr/>
          <a:lstStyle/>
          <a:p>
            <a:r>
              <a:rPr lang="en-US" dirty="0" smtClean="0"/>
              <a:t>Reduced vision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Conjunctival injection</a:t>
            </a:r>
          </a:p>
          <a:p>
            <a:r>
              <a:rPr lang="en-US" dirty="0" smtClean="0"/>
              <a:t>High IOP</a:t>
            </a:r>
          </a:p>
          <a:p>
            <a:r>
              <a:rPr lang="en-US" dirty="0" smtClean="0"/>
              <a:t>Corneal edema</a:t>
            </a:r>
          </a:p>
          <a:p>
            <a:r>
              <a:rPr lang="en-US" dirty="0"/>
              <a:t>R</a:t>
            </a:r>
            <a:r>
              <a:rPr lang="en-US" dirty="0" smtClean="0"/>
              <a:t>etinal ischemia likely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NVG: ETIOLOGY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Various underlying disorders</a:t>
            </a:r>
          </a:p>
          <a:p>
            <a:pPr lvl="1"/>
            <a:r>
              <a:rPr lang="en-US" dirty="0" smtClean="0"/>
              <a:t>Retinal / Ocular ischemia: Nonperfusion causes </a:t>
            </a:r>
            <a:r>
              <a:rPr lang="en-US" dirty="0"/>
              <a:t>r</a:t>
            </a:r>
            <a:r>
              <a:rPr lang="en-US" sz="2400" dirty="0" smtClean="0"/>
              <a:t>elease of vasoproliferative factors</a:t>
            </a:r>
          </a:p>
          <a:p>
            <a:pPr lvl="1"/>
            <a:r>
              <a:rPr lang="en-US" dirty="0" smtClean="0"/>
              <a:t>Inflammation </a:t>
            </a:r>
          </a:p>
          <a:p>
            <a:r>
              <a:rPr lang="en-US" dirty="0" smtClean="0"/>
              <a:t>Neovascularization on surface of iris and TM</a:t>
            </a:r>
          </a:p>
          <a:p>
            <a:r>
              <a:rPr lang="en-US" dirty="0" smtClean="0"/>
              <a:t>Fibrovascular membrane</a:t>
            </a:r>
          </a:p>
          <a:p>
            <a:pPr lvl="1"/>
            <a:r>
              <a:rPr lang="en-US" dirty="0" smtClean="0"/>
              <a:t>Leads to peripheral anterior synechiae (PAS)</a:t>
            </a:r>
          </a:p>
          <a:p>
            <a:pPr lvl="1"/>
            <a:r>
              <a:rPr lang="en-US" dirty="0" smtClean="0"/>
              <a:t>Gradually closing angle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733800" cy="2438400"/>
          </a:xfrm>
        </p:spPr>
      </p:pic>
    </p:spTree>
    <p:extLst>
      <p:ext uri="{BB962C8B-B14F-4D97-AF65-F5344CB8AC3E}">
        <p14:creationId xmlns:p14="http://schemas.microsoft.com/office/powerpoint/2010/main" val="41522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RISK FACTORS FOR NEOVASCULARIZATION OF IRIS AND ANGLE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62400" cy="5020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Ocular vascular disease</a:t>
            </a:r>
          </a:p>
          <a:p>
            <a:pPr lvl="1"/>
            <a:r>
              <a:rPr lang="en-US" dirty="0" smtClean="0"/>
              <a:t>Diabetic retinopathy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etinal vein or artery occlusion</a:t>
            </a:r>
          </a:p>
          <a:p>
            <a:pPr lvl="1"/>
            <a:r>
              <a:rPr lang="en-US" dirty="0" smtClean="0"/>
              <a:t>Sickle cell retinopathy</a:t>
            </a:r>
          </a:p>
          <a:p>
            <a:r>
              <a:rPr lang="en-US" dirty="0" smtClean="0"/>
              <a:t>Systemic vascular disease</a:t>
            </a:r>
          </a:p>
          <a:p>
            <a:pPr lvl="1"/>
            <a:r>
              <a:rPr lang="en-US" dirty="0" smtClean="0"/>
              <a:t>Carotid occlusive disease</a:t>
            </a:r>
          </a:p>
          <a:p>
            <a:pPr lvl="1"/>
            <a:r>
              <a:rPr lang="en-US" dirty="0" smtClean="0"/>
              <a:t>Giant cell arteritis</a:t>
            </a:r>
          </a:p>
          <a:p>
            <a:r>
              <a:rPr lang="en-US" dirty="0" smtClean="0"/>
              <a:t>Other ocular disease</a:t>
            </a:r>
          </a:p>
          <a:p>
            <a:pPr lvl="1"/>
            <a:r>
              <a:rPr lang="en-US" dirty="0" smtClean="0"/>
              <a:t>Chronic uveitis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umors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3160712"/>
            <a:ext cx="2619375" cy="174307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419600" cy="37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NVG: DETECTION AND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History of diabetes</a:t>
            </a:r>
          </a:p>
          <a:p>
            <a:r>
              <a:rPr lang="en-US" dirty="0" smtClean="0"/>
              <a:t>BRVO or CRVO</a:t>
            </a:r>
          </a:p>
          <a:p>
            <a:r>
              <a:rPr lang="en-US" dirty="0" smtClean="0"/>
              <a:t>Slit-lamp findings</a:t>
            </a:r>
          </a:p>
          <a:p>
            <a:pPr lvl="1"/>
            <a:r>
              <a:rPr lang="en-US" dirty="0" smtClean="0"/>
              <a:t>Corneal edema</a:t>
            </a:r>
          </a:p>
          <a:p>
            <a:pPr lvl="1"/>
            <a:r>
              <a:rPr lang="en-US" dirty="0" smtClean="0"/>
              <a:t>Ectropion uveae</a:t>
            </a:r>
          </a:p>
          <a:p>
            <a:pPr lvl="1"/>
            <a:r>
              <a:rPr lang="en-US" dirty="0" smtClean="0"/>
              <a:t>Vascular tufts at pupil margin</a:t>
            </a:r>
          </a:p>
          <a:p>
            <a:r>
              <a:rPr lang="en-US" dirty="0" smtClean="0"/>
              <a:t>Gonioscopy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724400" cy="3505200"/>
          </a:xfrm>
        </p:spPr>
      </p:pic>
    </p:spTree>
    <p:extLst>
      <p:ext uri="{BB962C8B-B14F-4D97-AF65-F5344CB8AC3E}">
        <p14:creationId xmlns:p14="http://schemas.microsoft.com/office/powerpoint/2010/main" val="18503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NVG: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Medical therapy</a:t>
            </a:r>
          </a:p>
          <a:p>
            <a:pPr lvl="1"/>
            <a:r>
              <a:rPr lang="en-US" sz="2600" dirty="0" smtClean="0"/>
              <a:t>Topical: </a:t>
            </a:r>
            <a:r>
              <a:rPr lang="en-US" sz="2600" dirty="0" err="1" smtClean="0"/>
              <a:t>cycloplegics</a:t>
            </a:r>
            <a:r>
              <a:rPr lang="en-US" sz="2600" dirty="0" smtClean="0"/>
              <a:t>, steroids, beta-blockers, alpha-agonists, CAI</a:t>
            </a:r>
          </a:p>
          <a:p>
            <a:pPr lvl="1"/>
            <a:r>
              <a:rPr lang="en-US" sz="2600" dirty="0" smtClean="0"/>
              <a:t>Reduces IOP and inflammation</a:t>
            </a:r>
          </a:p>
          <a:p>
            <a:pPr lvl="1"/>
            <a:r>
              <a:rPr lang="en-US" sz="2600" dirty="0" smtClean="0"/>
              <a:t>Not effective in controlling IOP long-term </a:t>
            </a:r>
          </a:p>
          <a:p>
            <a:pPr lvl="1"/>
            <a:r>
              <a:rPr lang="en-US" sz="2600" dirty="0" smtClean="0"/>
              <a:t>Avoid prostaglandin analogues and miotics</a:t>
            </a:r>
          </a:p>
          <a:p>
            <a:r>
              <a:rPr lang="en-US" sz="2800" dirty="0" smtClean="0"/>
              <a:t>Anti-VEGF injection</a:t>
            </a:r>
          </a:p>
          <a:p>
            <a:r>
              <a:rPr lang="en-US" sz="2800" dirty="0" smtClean="0"/>
              <a:t>Retinal ablation: </a:t>
            </a:r>
            <a:r>
              <a:rPr lang="en-US" sz="2600" dirty="0" smtClean="0"/>
              <a:t>Panretinal photocoagulation (PRP)</a:t>
            </a:r>
          </a:p>
          <a:p>
            <a:r>
              <a:rPr lang="en-US" sz="2800" dirty="0" smtClean="0"/>
              <a:t>Tube-shunt procedure</a:t>
            </a:r>
          </a:p>
          <a:p>
            <a:r>
              <a:rPr lang="en-US" sz="2800" dirty="0" err="1" smtClean="0"/>
              <a:t>Cyclo</a:t>
            </a:r>
            <a:r>
              <a:rPr lang="en-US" sz="2800" dirty="0" smtClean="0"/>
              <a:t>-destructive procedures, enucleation</a:t>
            </a:r>
            <a:endParaRPr lang="en-US" sz="2800" dirty="0"/>
          </a:p>
          <a:p>
            <a:r>
              <a:rPr lang="en-US" sz="2800" dirty="0" smtClean="0"/>
              <a:t>Poor visual prognosis</a:t>
            </a:r>
          </a:p>
        </p:txBody>
      </p:sp>
    </p:spTree>
    <p:extLst>
      <p:ext uri="{BB962C8B-B14F-4D97-AF65-F5344CB8AC3E}">
        <p14:creationId xmlns:p14="http://schemas.microsoft.com/office/powerpoint/2010/main" val="24480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NVG: TREATMENT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Anti-VEGF</a:t>
            </a:r>
          </a:p>
          <a:p>
            <a:pPr lvl="1"/>
            <a:r>
              <a:rPr lang="en-US" dirty="0" smtClean="0"/>
              <a:t>Intravitreal injection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educes neovascularization of iris and angle</a:t>
            </a:r>
          </a:p>
          <a:p>
            <a:pPr lvl="1"/>
            <a:r>
              <a:rPr lang="en-US" dirty="0" smtClean="0"/>
              <a:t>Adjunct to PRP and tube-shunt procedure 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7630"/>
            <a:ext cx="4324153" cy="3238940"/>
          </a:xfrm>
        </p:spPr>
      </p:pic>
    </p:spTree>
    <p:extLst>
      <p:ext uri="{BB962C8B-B14F-4D97-AF65-F5344CB8AC3E}">
        <p14:creationId xmlns:p14="http://schemas.microsoft.com/office/powerpoint/2010/main" val="15057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PRIMARY ANGLE-CLOSURE GLAUCOMA</a:t>
            </a:r>
            <a:br>
              <a:rPr lang="en-US" sz="3600" b="1" dirty="0" smtClean="0"/>
            </a:br>
            <a:r>
              <a:rPr lang="en-US" sz="3600" b="1" dirty="0" smtClean="0"/>
              <a:t>CASE STUDY #1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314395" cy="37123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76023"/>
            <a:ext cx="44196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66 year old female c/o</a:t>
            </a:r>
          </a:p>
          <a:p>
            <a:pPr lvl="1"/>
            <a:r>
              <a:rPr lang="en-US" sz="2800" dirty="0" smtClean="0"/>
              <a:t>Eye pain x1 day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lurred vision</a:t>
            </a:r>
          </a:p>
          <a:p>
            <a:pPr lvl="1"/>
            <a:r>
              <a:rPr lang="en-US" sz="2800" dirty="0" smtClean="0"/>
              <a:t>N &amp; V</a:t>
            </a:r>
          </a:p>
          <a:p>
            <a:r>
              <a:rPr lang="en-US" sz="3200" dirty="0" smtClean="0"/>
              <a:t>Examination</a:t>
            </a:r>
            <a:endParaRPr lang="en-US" sz="3200" dirty="0"/>
          </a:p>
          <a:p>
            <a:pPr lvl="1"/>
            <a:r>
              <a:rPr lang="en-US" sz="2800" dirty="0" smtClean="0"/>
              <a:t>Corneal edema</a:t>
            </a:r>
          </a:p>
          <a:p>
            <a:pPr lvl="1"/>
            <a:r>
              <a:rPr lang="en-US" sz="2800" dirty="0"/>
              <a:t>IOP 44 </a:t>
            </a:r>
            <a:r>
              <a:rPr lang="en-US" sz="2800" dirty="0" smtClean="0"/>
              <a:t>mmHg</a:t>
            </a:r>
          </a:p>
          <a:p>
            <a:pPr lvl="1"/>
            <a:r>
              <a:rPr lang="en-US" sz="2800" dirty="0" smtClean="0"/>
              <a:t>Angle closed on gonioscopy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18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NVG: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Retinal ablation</a:t>
            </a:r>
          </a:p>
          <a:p>
            <a:pPr lvl="1"/>
            <a:r>
              <a:rPr lang="en-US" dirty="0" smtClean="0"/>
              <a:t>PRP</a:t>
            </a:r>
          </a:p>
          <a:p>
            <a:pPr lvl="1"/>
            <a:r>
              <a:rPr lang="en-US" dirty="0" smtClean="0"/>
              <a:t>Reduces retinal ischemia</a:t>
            </a:r>
          </a:p>
          <a:p>
            <a:pPr lvl="1"/>
            <a:r>
              <a:rPr lang="en-US" dirty="0" smtClean="0"/>
              <a:t>Reduces VEGF production</a:t>
            </a:r>
          </a:p>
          <a:p>
            <a:pPr lvl="1"/>
            <a:r>
              <a:rPr lang="en-US" dirty="0" smtClean="0"/>
              <a:t>Involution of neovascularization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53" y="1752600"/>
            <a:ext cx="4428565" cy="3657600"/>
          </a:xfrm>
        </p:spPr>
      </p:pic>
    </p:spTree>
    <p:extLst>
      <p:ext uri="{BB962C8B-B14F-4D97-AF65-F5344CB8AC3E}">
        <p14:creationId xmlns:p14="http://schemas.microsoft.com/office/powerpoint/2010/main" val="10641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NVG: TREATMENT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639056"/>
          </a:xfrm>
        </p:spPr>
        <p:txBody>
          <a:bodyPr/>
          <a:lstStyle/>
          <a:p>
            <a:r>
              <a:rPr lang="en-US" sz="3200" dirty="0" smtClean="0"/>
              <a:t>Tube-shunt procedure</a:t>
            </a:r>
          </a:p>
          <a:p>
            <a:pPr lvl="1"/>
            <a:r>
              <a:rPr lang="en-US" sz="2800" dirty="0" smtClean="0"/>
              <a:t>Tube shunts fluid to scleral reservoir</a:t>
            </a:r>
          </a:p>
          <a:p>
            <a:pPr lvl="1"/>
            <a:r>
              <a:rPr lang="en-US" sz="2800" dirty="0" smtClean="0"/>
              <a:t>Less prone to failure than trabeculectomy</a:t>
            </a:r>
          </a:p>
          <a:p>
            <a:pPr lvl="1"/>
            <a:r>
              <a:rPr lang="en-US" sz="2800" dirty="0" smtClean="0"/>
              <a:t>Eliminates risks associated with filtering bleb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25" y="3886200"/>
            <a:ext cx="4016749" cy="2717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NVG:</a:t>
            </a:r>
            <a:r>
              <a:rPr lang="en-US" sz="4400" b="1" dirty="0"/>
              <a:t> </a:t>
            </a:r>
            <a:r>
              <a:rPr lang="en-US" sz="4400" b="1" dirty="0" smtClean="0"/>
              <a:t>CORE CONCEPTS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Awareness</a:t>
            </a:r>
          </a:p>
          <a:p>
            <a:pPr lvl="1"/>
            <a:r>
              <a:rPr lang="en-US" sz="2400" dirty="0" smtClean="0"/>
              <a:t>Patients with Diabetes, BRVO, or CRVO</a:t>
            </a:r>
          </a:p>
          <a:p>
            <a:r>
              <a:rPr lang="en-US" sz="2800" dirty="0" smtClean="0"/>
              <a:t>Distinguish from PACG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reatment differs!</a:t>
            </a:r>
          </a:p>
          <a:p>
            <a:r>
              <a:rPr lang="en-US" sz="2800" dirty="0" smtClean="0"/>
              <a:t>Treat underlying cause of NVG</a:t>
            </a:r>
          </a:p>
          <a:p>
            <a:r>
              <a:rPr lang="en-US" sz="2800" dirty="0" smtClean="0"/>
              <a:t>Late stage with closed angle often requires surgery with drainage implant</a:t>
            </a:r>
          </a:p>
          <a:p>
            <a:r>
              <a:rPr lang="en-US" sz="2800" dirty="0" smtClean="0"/>
              <a:t>Therapy individualized according to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tiology 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tage of disease </a:t>
            </a:r>
          </a:p>
          <a:p>
            <a:pPr lvl="1"/>
            <a:r>
              <a:rPr lang="en-US" sz="2400" dirty="0" smtClean="0"/>
              <a:t>Visual potential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5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QUESTIONS?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0" y="1673225"/>
            <a:ext cx="3426400" cy="47180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1" y="1673225"/>
            <a:ext cx="3538537" cy="4718050"/>
          </a:xfrm>
        </p:spPr>
      </p:pic>
    </p:spTree>
    <p:extLst>
      <p:ext uri="{BB962C8B-B14F-4D97-AF65-F5344CB8AC3E}">
        <p14:creationId xmlns:p14="http://schemas.microsoft.com/office/powerpoint/2010/main" val="8537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#1: GONIOSCOPY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56" y="1676399"/>
            <a:ext cx="5403944" cy="4537697"/>
          </a:xfrm>
        </p:spPr>
      </p:pic>
    </p:spTree>
    <p:extLst>
      <p:ext uri="{BB962C8B-B14F-4D97-AF65-F5344CB8AC3E}">
        <p14:creationId xmlns:p14="http://schemas.microsoft.com/office/powerpoint/2010/main" val="139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PRIMARY ANGLE-CLOSURE GLAUCOMA</a:t>
            </a:r>
            <a:br>
              <a:rPr lang="en-US" sz="3600" b="1" dirty="0" smtClean="0"/>
            </a:br>
            <a:r>
              <a:rPr lang="en-US" sz="3600" b="1" dirty="0" smtClean="0"/>
              <a:t>CASE STUDY #1: TREATMENT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Immediate treatment</a:t>
            </a:r>
          </a:p>
          <a:p>
            <a:pPr lvl="1"/>
            <a:r>
              <a:rPr lang="en-US" sz="2400" dirty="0" smtClean="0"/>
              <a:t>Osmoglyn</a:t>
            </a:r>
          </a:p>
          <a:p>
            <a:pPr lvl="1"/>
            <a:r>
              <a:rPr lang="en-US" sz="2400" dirty="0" smtClean="0"/>
              <a:t>Pilocarpine</a:t>
            </a:r>
          </a:p>
          <a:p>
            <a:pPr lvl="1"/>
            <a:r>
              <a:rPr lang="en-US" sz="2400" dirty="0" smtClean="0"/>
              <a:t>Timolol </a:t>
            </a:r>
          </a:p>
          <a:p>
            <a:pPr lvl="1"/>
            <a:r>
              <a:rPr lang="en-US" sz="2400" dirty="0" smtClean="0"/>
              <a:t>Diamox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Subsequent treatment</a:t>
            </a:r>
          </a:p>
          <a:p>
            <a:pPr lvl="1"/>
            <a:r>
              <a:rPr lang="en-US" sz="2400" dirty="0" smtClean="0"/>
              <a:t>Required paracentesis to decrease IOP </a:t>
            </a:r>
          </a:p>
          <a:p>
            <a:pPr lvl="1"/>
            <a:r>
              <a:rPr lang="en-US" sz="2400" dirty="0" smtClean="0"/>
              <a:t>Laser peripheral iridotomy</a:t>
            </a:r>
          </a:p>
          <a:p>
            <a:pPr lvl="1"/>
            <a:r>
              <a:rPr lang="en-US" sz="2400" dirty="0" smtClean="0"/>
              <a:t>IOP 18</a:t>
            </a:r>
          </a:p>
          <a:p>
            <a:r>
              <a:rPr lang="en-US" sz="2800" dirty="0" smtClean="0"/>
              <a:t>Eventual cataract extraction</a:t>
            </a:r>
          </a:p>
        </p:txBody>
      </p:sp>
    </p:spTree>
    <p:extLst>
      <p:ext uri="{BB962C8B-B14F-4D97-AF65-F5344CB8AC3E}">
        <p14:creationId xmlns:p14="http://schemas.microsoft.com/office/powerpoint/2010/main" val="17624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PRIMARY ANGLE-CLOSURE GLAUCOMA </a:t>
            </a:r>
            <a:r>
              <a:rPr lang="en-US" b="1" dirty="0"/>
              <a:t> </a:t>
            </a:r>
            <a:r>
              <a:rPr lang="en-US" b="1" dirty="0" smtClean="0"/>
              <a:t>(PACG)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10% of glaucoma cases in US</a:t>
            </a:r>
          </a:p>
          <a:p>
            <a:r>
              <a:rPr lang="en-US" sz="2800" dirty="0" smtClean="0"/>
              <a:t>Leads to blindness at 3x rate of POAG if undetected</a:t>
            </a:r>
          </a:p>
          <a:p>
            <a:r>
              <a:rPr lang="en-US" sz="2800" dirty="0" smtClean="0"/>
              <a:t>Causes blindness in 30% of affected Asians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revalence will increase as population ages</a:t>
            </a:r>
          </a:p>
          <a:p>
            <a:r>
              <a:rPr lang="en-US" sz="2800" dirty="0" smtClean="0"/>
              <a:t>Significant public health issue</a:t>
            </a:r>
          </a:p>
          <a:p>
            <a:r>
              <a:rPr lang="en-US" sz="2800" dirty="0" smtClean="0"/>
              <a:t>Preventable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8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PACG: PATHOPHYSIOLOGY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Mechanisms that </a:t>
            </a:r>
            <a:r>
              <a:rPr lang="en-US" b="1" dirty="0" smtClean="0"/>
              <a:t>push iris forward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Pupillary block: most frequent cause</a:t>
            </a:r>
          </a:p>
          <a:p>
            <a:pPr lvl="1"/>
            <a:r>
              <a:rPr lang="en-US" dirty="0" smtClean="0"/>
              <a:t>Impeded aqueous flow from posterior chamber through pupil</a:t>
            </a:r>
          </a:p>
          <a:p>
            <a:pPr lvl="1"/>
            <a:r>
              <a:rPr lang="en-US" dirty="0" smtClean="0"/>
              <a:t>Obstruction creates pressure gradient</a:t>
            </a:r>
          </a:p>
          <a:p>
            <a:pPr lvl="1"/>
            <a:r>
              <a:rPr lang="en-US" dirty="0" smtClean="0"/>
              <a:t>Causes peripheral iris to bow forward against TM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182873" cy="3810000"/>
          </a:xfrm>
        </p:spPr>
      </p:pic>
    </p:spTree>
    <p:extLst>
      <p:ext uri="{BB962C8B-B14F-4D97-AF65-F5344CB8AC3E}">
        <p14:creationId xmlns:p14="http://schemas.microsoft.com/office/powerpoint/2010/main" val="3577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PACG: PRESENTATION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343400" cy="4956048"/>
          </a:xfrm>
        </p:spPr>
        <p:txBody>
          <a:bodyPr/>
          <a:lstStyle/>
          <a:p>
            <a:r>
              <a:rPr lang="en-US" dirty="0" smtClean="0"/>
              <a:t>Silent </a:t>
            </a:r>
            <a:r>
              <a:rPr lang="en-US" dirty="0"/>
              <a:t>disease until well </a:t>
            </a:r>
            <a:r>
              <a:rPr lang="en-US" dirty="0" smtClean="0"/>
              <a:t>established</a:t>
            </a:r>
          </a:p>
          <a:p>
            <a:r>
              <a:rPr lang="en-US" dirty="0" smtClean="0"/>
              <a:t>Can progress rapidly</a:t>
            </a:r>
          </a:p>
          <a:p>
            <a:r>
              <a:rPr lang="en-US" dirty="0" smtClean="0"/>
              <a:t>Pain, blurred vison, headache, N&amp;V</a:t>
            </a:r>
          </a:p>
          <a:p>
            <a:r>
              <a:rPr lang="en-US" dirty="0" smtClean="0"/>
              <a:t>Corneal edema</a:t>
            </a:r>
            <a:endParaRPr lang="en-US" dirty="0"/>
          </a:p>
          <a:p>
            <a:r>
              <a:rPr lang="en-US" dirty="0"/>
              <a:t>IOP </a:t>
            </a:r>
            <a:r>
              <a:rPr lang="en-US" dirty="0" smtClean="0"/>
              <a:t>elevation</a:t>
            </a:r>
          </a:p>
          <a:p>
            <a:r>
              <a:rPr lang="en-US" dirty="0" smtClean="0"/>
              <a:t>Closed angle on gonioscopy</a:t>
            </a:r>
          </a:p>
          <a:p>
            <a:r>
              <a:rPr lang="en-US" dirty="0" smtClean="0"/>
              <a:t>Narrow angle fellow eye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05000"/>
            <a:ext cx="44005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PACG: DEMOGRAPHIC RISK FACTORS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Asian ethnicity</a:t>
            </a:r>
          </a:p>
          <a:p>
            <a:pPr lvl="1"/>
            <a:r>
              <a:rPr lang="en-US" sz="3200" dirty="0" smtClean="0"/>
              <a:t>80% of PACG cases</a:t>
            </a:r>
          </a:p>
          <a:p>
            <a:r>
              <a:rPr lang="en-US" sz="3600" dirty="0" smtClean="0"/>
              <a:t>Female</a:t>
            </a:r>
          </a:p>
          <a:p>
            <a:r>
              <a:rPr lang="en-US" sz="3600" dirty="0" smtClean="0"/>
              <a:t>Advanced age</a:t>
            </a:r>
          </a:p>
          <a:p>
            <a:pPr lvl="1"/>
            <a:r>
              <a:rPr lang="en-US" sz="3200" dirty="0" smtClean="0"/>
              <a:t>PACG expected to increase by 18% in US over next decade </a:t>
            </a:r>
          </a:p>
          <a:p>
            <a:r>
              <a:rPr lang="en-US" sz="3600" dirty="0" smtClean="0"/>
              <a:t>Family history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83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5546</TotalTime>
  <Words>853</Words>
  <Application>Microsoft Office PowerPoint</Application>
  <PresentationFormat>On-screen Show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Clarity</vt:lpstr>
      <vt:lpstr>ANGLE-CLOSURE GLAUCOMA</vt:lpstr>
      <vt:lpstr>INTRODUCTION</vt:lpstr>
      <vt:lpstr>PRIMARY ANGLE-CLOSURE GLAUCOMA CASE STUDY #1</vt:lpstr>
      <vt:lpstr>CASE STUDY #1: GONIOSCOPY</vt:lpstr>
      <vt:lpstr>PRIMARY ANGLE-CLOSURE GLAUCOMA CASE STUDY #1: TREATMENT</vt:lpstr>
      <vt:lpstr>PRIMARY ANGLE-CLOSURE GLAUCOMA  (PACG)</vt:lpstr>
      <vt:lpstr>PACG: PATHOPHYSIOLOGY </vt:lpstr>
      <vt:lpstr>PACG: PRESENTATION</vt:lpstr>
      <vt:lpstr>PACG: DEMOGRAPHIC RISK FACTORS </vt:lpstr>
      <vt:lpstr>PACG: ANATOMIC RISK FACTORS </vt:lpstr>
      <vt:lpstr>DETECTION AND DIAGNOSIS: ANGLE AT RISK FOR PACG </vt:lpstr>
      <vt:lpstr>DETECTION AND DIAGNOSIS ANGLE AT RISK: VAN HERICK TECHNIQUE</vt:lpstr>
      <vt:lpstr> DETECTION AND DIAGNOSIS ANGLE AT RISK: GONIOSCOPY</vt:lpstr>
      <vt:lpstr> DETECTION AND DIAGNOSIS ANGLE AT RISK: IMAGING </vt:lpstr>
      <vt:lpstr>PACG: TREATMENT</vt:lpstr>
      <vt:lpstr>TREATMENT: LASER IRIDOTOMY</vt:lpstr>
      <vt:lpstr>TREATMENT: LENS EXTRACTION</vt:lpstr>
      <vt:lpstr>PACG: CORE CONCEPTS</vt:lpstr>
      <vt:lpstr>PowerPoint Presentation</vt:lpstr>
      <vt:lpstr>SECONDARY ANGLE-CLOSURE GLAUCOMA NEOVASCULAR GLAUCOMA  (NVG) CASE STUDY #2</vt:lpstr>
      <vt:lpstr>CASE STUDY #2: GONIOSCOPY</vt:lpstr>
      <vt:lpstr> SECONDARY ANGLE-CLOSURE GLAUCOMA NVG CASE STUDY # 2: TREATMENT</vt:lpstr>
      <vt:lpstr>SECONDARY ANGLE-CLOSURE GLAUCOMA: PATHOPHYSIOLOGY</vt:lpstr>
      <vt:lpstr>NVG: PRESENTATION</vt:lpstr>
      <vt:lpstr>NVG: ETIOLOGY</vt:lpstr>
      <vt:lpstr>RISK FACTORS FOR NEOVASCULARIZATION OF IRIS AND ANGLE</vt:lpstr>
      <vt:lpstr>NVG: DETECTION AND DIAGNOSIS</vt:lpstr>
      <vt:lpstr>NVG: TREATMENT</vt:lpstr>
      <vt:lpstr>NVG: TREATMENT</vt:lpstr>
      <vt:lpstr>NVG: TREATMENT</vt:lpstr>
      <vt:lpstr>NVG: TREATMENT</vt:lpstr>
      <vt:lpstr>NVG: CORE CONCEPTS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 CLOSURE GLAUCOMA</dc:title>
  <dc:creator>Marilynn</dc:creator>
  <cp:lastModifiedBy>Donna Lemley</cp:lastModifiedBy>
  <cp:revision>149</cp:revision>
  <dcterms:created xsi:type="dcterms:W3CDTF">2015-11-17T03:14:16Z</dcterms:created>
  <dcterms:modified xsi:type="dcterms:W3CDTF">2016-01-07T15:05:04Z</dcterms:modified>
</cp:coreProperties>
</file>