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80" r:id="rId5"/>
    <p:sldId id="260" r:id="rId6"/>
    <p:sldId id="264" r:id="rId7"/>
    <p:sldId id="266" r:id="rId8"/>
    <p:sldId id="263" r:id="rId9"/>
    <p:sldId id="267" r:id="rId10"/>
    <p:sldId id="268" r:id="rId11"/>
    <p:sldId id="284" r:id="rId12"/>
    <p:sldId id="285" r:id="rId13"/>
    <p:sldId id="269" r:id="rId14"/>
    <p:sldId id="270" r:id="rId15"/>
    <p:sldId id="282" r:id="rId16"/>
    <p:sldId id="288" r:id="rId17"/>
    <p:sldId id="272" r:id="rId18"/>
    <p:sldId id="274" r:id="rId19"/>
    <p:sldId id="262" r:id="rId20"/>
    <p:sldId id="271" r:id="rId21"/>
    <p:sldId id="275" r:id="rId22"/>
    <p:sldId id="278" r:id="rId23"/>
    <p:sldId id="283" r:id="rId24"/>
    <p:sldId id="276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73" autoAdjust="0"/>
  </p:normalViewPr>
  <p:slideViewPr>
    <p:cSldViewPr>
      <p:cViewPr>
        <p:scale>
          <a:sx n="50" d="100"/>
          <a:sy n="50" d="100"/>
        </p:scale>
        <p:origin x="-2142" y="-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F115B-1F25-43D9-8D06-615CE33A3A9B}" type="datetimeFigureOut">
              <a:rPr lang="en-US" smtClean="0"/>
              <a:t>01/16/2018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FCBC4-EFB0-4ACA-A0C4-70194202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92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FCBC4-EFB0-4ACA-A0C4-7019420227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41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FCBC4-EFB0-4ACA-A0C4-7019420227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2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FCBC4-EFB0-4ACA-A0C4-7019420227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50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CD44-82E7-47D1-B975-178DFB274A6B}" type="datetimeFigureOut">
              <a:rPr lang="en-US" smtClean="0"/>
              <a:t>01/16/2018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3375-5D2B-49C2-8780-C2A99914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83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CD44-82E7-47D1-B975-178DFB274A6B}" type="datetimeFigureOut">
              <a:rPr lang="en-US" smtClean="0"/>
              <a:t>01/16/2018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3375-5D2B-49C2-8780-C2A99914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84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CD44-82E7-47D1-B975-178DFB274A6B}" type="datetimeFigureOut">
              <a:rPr lang="en-US" smtClean="0"/>
              <a:t>01/16/2018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3375-5D2B-49C2-8780-C2A99914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CD44-82E7-47D1-B975-178DFB274A6B}" type="datetimeFigureOut">
              <a:rPr lang="en-US" smtClean="0"/>
              <a:t>01/16/2018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3375-5D2B-49C2-8780-C2A99914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7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CD44-82E7-47D1-B975-178DFB274A6B}" type="datetimeFigureOut">
              <a:rPr lang="en-US" smtClean="0"/>
              <a:t>01/16/2018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3375-5D2B-49C2-8780-C2A99914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5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CD44-82E7-47D1-B975-178DFB274A6B}" type="datetimeFigureOut">
              <a:rPr lang="en-US" smtClean="0"/>
              <a:t>01/16/2018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3375-5D2B-49C2-8780-C2A99914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10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CD44-82E7-47D1-B975-178DFB274A6B}" type="datetimeFigureOut">
              <a:rPr lang="en-US" smtClean="0"/>
              <a:t>01/16/2018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3375-5D2B-49C2-8780-C2A99914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99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CD44-82E7-47D1-B975-178DFB274A6B}" type="datetimeFigureOut">
              <a:rPr lang="en-US" smtClean="0"/>
              <a:t>01/16/2018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3375-5D2B-49C2-8780-C2A99914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21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CD44-82E7-47D1-B975-178DFB274A6B}" type="datetimeFigureOut">
              <a:rPr lang="en-US" smtClean="0"/>
              <a:t>01/16/2018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3375-5D2B-49C2-8780-C2A99914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CD44-82E7-47D1-B975-178DFB274A6B}" type="datetimeFigureOut">
              <a:rPr lang="en-US" smtClean="0"/>
              <a:t>01/16/2018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3375-5D2B-49C2-8780-C2A99914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35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CD44-82E7-47D1-B975-178DFB274A6B}" type="datetimeFigureOut">
              <a:rPr lang="en-US" smtClean="0"/>
              <a:t>01/16/2018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D3375-5D2B-49C2-8780-C2A99914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03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FCD44-82E7-47D1-B975-178DFB274A6B}" type="datetimeFigureOut">
              <a:rPr lang="en-US" smtClean="0"/>
              <a:t>01/16/2018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D3375-5D2B-49C2-8780-C2A999147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4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69862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 EMERGING GLAUCOMA THERAPY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962400"/>
            <a:ext cx="73914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Marilynn Sultana, M.D., F.A.C.S.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Cataract and Eye Consultants of Michigan Warren, MI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8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b="1" dirty="0" smtClean="0"/>
              <a:t>LBN: Mechanism of Action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Latanoprostene bunod = Latanoprost</a:t>
            </a:r>
          </a:p>
          <a:p>
            <a:pPr lvl="1"/>
            <a:r>
              <a:rPr lang="en-US" dirty="0" smtClean="0"/>
              <a:t>Increases </a:t>
            </a:r>
            <a:r>
              <a:rPr lang="en-US" u="sng" dirty="0" smtClean="0"/>
              <a:t>uveoscleral</a:t>
            </a:r>
            <a:r>
              <a:rPr lang="en-US" dirty="0" smtClean="0"/>
              <a:t> outflow</a:t>
            </a:r>
          </a:p>
          <a:p>
            <a:r>
              <a:rPr lang="en-US" dirty="0" smtClean="0"/>
              <a:t>Bunod donates NO</a:t>
            </a:r>
          </a:p>
          <a:p>
            <a:pPr lvl="1"/>
            <a:r>
              <a:rPr lang="en-US" dirty="0" smtClean="0"/>
              <a:t>Affects trabecular smooth muscle</a:t>
            </a:r>
          </a:p>
          <a:p>
            <a:pPr lvl="1"/>
            <a:r>
              <a:rPr lang="en-US" dirty="0" smtClean="0"/>
              <a:t>Activates cyclic guanosine monophosphate (cGMP) signaling pathway</a:t>
            </a:r>
          </a:p>
          <a:p>
            <a:pPr lvl="1"/>
            <a:r>
              <a:rPr lang="en-US" dirty="0" smtClean="0"/>
              <a:t>Result: trabecular relaxation and enhanced </a:t>
            </a:r>
            <a:r>
              <a:rPr lang="en-US" u="sng" dirty="0" smtClean="0"/>
              <a:t>trabecular outflow</a:t>
            </a:r>
            <a:endParaRPr lang="en-US" u="sng" dirty="0"/>
          </a:p>
        </p:txBody>
      </p:sp>
      <p:sp>
        <p:nvSpPr>
          <p:cNvPr id="4" name="Right Arrow 3"/>
          <p:cNvSpPr/>
          <p:nvPr/>
        </p:nvSpPr>
        <p:spPr>
          <a:xfrm>
            <a:off x="11201400" y="2057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LBN 0.024%: Efficacy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More effective in reducing IOP than Latanoprost or Timolol</a:t>
            </a:r>
          </a:p>
          <a:p>
            <a:r>
              <a:rPr lang="en-US" dirty="0" smtClean="0"/>
              <a:t>Voyager Study - compares LBN to Latanoprost</a:t>
            </a:r>
          </a:p>
          <a:p>
            <a:pPr lvl="1"/>
            <a:r>
              <a:rPr lang="en-US" dirty="0" smtClean="0"/>
              <a:t>Lower IOP  by 1.0 – 1.5 mmHg</a:t>
            </a:r>
          </a:p>
          <a:p>
            <a:pPr lvl="1"/>
            <a:r>
              <a:rPr lang="en-US" dirty="0" smtClean="0"/>
              <a:t>Lower mean diurnal IOP </a:t>
            </a:r>
          </a:p>
          <a:p>
            <a:r>
              <a:rPr lang="en-US" dirty="0" smtClean="0"/>
              <a:t>Lunar study – compares LBN to Timolol</a:t>
            </a:r>
          </a:p>
          <a:p>
            <a:pPr lvl="1"/>
            <a:r>
              <a:rPr lang="en-US" dirty="0" smtClean="0"/>
              <a:t>Significantly greater IOP lowering over 3 months </a:t>
            </a:r>
          </a:p>
          <a:p>
            <a:pPr lvl="1"/>
            <a:r>
              <a:rPr lang="en-US" dirty="0" smtClean="0"/>
              <a:t>Significantly lower mean diurnal IOP</a:t>
            </a:r>
          </a:p>
          <a:p>
            <a:pPr marL="514350" indent="-457200"/>
            <a:r>
              <a:rPr lang="en-US" dirty="0" smtClean="0"/>
              <a:t>Side effect profile similar to Latanoprost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67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Rho Kinase Inhibitor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Netarsudil 0.02% - generic</a:t>
            </a:r>
          </a:p>
          <a:p>
            <a:r>
              <a:rPr lang="en-US" sz="3600" dirty="0" smtClean="0"/>
              <a:t>Rhopressa – brand name</a:t>
            </a:r>
          </a:p>
          <a:p>
            <a:r>
              <a:rPr lang="en-US" sz="3600" dirty="0" smtClean="0"/>
              <a:t>aka ROCK/NET inhibitors</a:t>
            </a:r>
          </a:p>
          <a:p>
            <a:r>
              <a:rPr lang="en-US" sz="3600" dirty="0" smtClean="0"/>
              <a:t>Hypotensive agent</a:t>
            </a:r>
          </a:p>
          <a:p>
            <a:pPr lvl="1"/>
            <a:r>
              <a:rPr lang="en-US" sz="3200" dirty="0" smtClean="0"/>
              <a:t>Rho kinase – increases trabecular outflow</a:t>
            </a:r>
          </a:p>
          <a:p>
            <a:pPr lvl="1"/>
            <a:r>
              <a:rPr lang="en-US" sz="3200" dirty="0" smtClean="0"/>
              <a:t>Norepinephrine transporter (NET) – reduces aqueous production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47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Rho Kinase (ROCK) Inhibitor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New development in IOP reduction</a:t>
            </a:r>
            <a:endParaRPr lang="en-US" dirty="0"/>
          </a:p>
          <a:p>
            <a:r>
              <a:rPr lang="en-US" dirty="0" smtClean="0"/>
              <a:t>Rho kinase (ROCK) </a:t>
            </a:r>
            <a:r>
              <a:rPr lang="en-US" b="1" i="1" dirty="0" smtClean="0"/>
              <a:t>activation </a:t>
            </a:r>
            <a:r>
              <a:rPr lang="en-US" dirty="0" smtClean="0"/>
              <a:t>increases         contractility of TM cells</a:t>
            </a:r>
          </a:p>
          <a:p>
            <a:pPr lvl="1"/>
            <a:r>
              <a:rPr lang="en-US" dirty="0" smtClean="0"/>
              <a:t>Results in formation of actin fibers and adhesions, increasing contractility and resistance</a:t>
            </a:r>
          </a:p>
          <a:p>
            <a:pPr lvl="1"/>
            <a:r>
              <a:rPr lang="en-US" dirty="0" smtClean="0"/>
              <a:t>Reduces outflow of aqueous through TM</a:t>
            </a:r>
          </a:p>
          <a:p>
            <a:r>
              <a:rPr lang="en-US" dirty="0" smtClean="0"/>
              <a:t>ROCK </a:t>
            </a:r>
            <a:r>
              <a:rPr lang="en-US" b="1" i="1" dirty="0" smtClean="0"/>
              <a:t>inhibition</a:t>
            </a:r>
            <a:r>
              <a:rPr lang="en-US" dirty="0" smtClean="0"/>
              <a:t> relaxes TM cells</a:t>
            </a:r>
          </a:p>
          <a:p>
            <a:pPr lvl="1"/>
            <a:r>
              <a:rPr lang="en-US" dirty="0" smtClean="0"/>
              <a:t>Increases outflow of aqueous  through TM</a:t>
            </a:r>
          </a:p>
          <a:p>
            <a:r>
              <a:rPr lang="en-US" dirty="0" smtClean="0"/>
              <a:t>ROCK </a:t>
            </a:r>
            <a:r>
              <a:rPr lang="en-US" b="1" i="1" dirty="0" smtClean="0"/>
              <a:t>inhibition</a:t>
            </a:r>
            <a:r>
              <a:rPr lang="en-US" dirty="0" smtClean="0"/>
              <a:t> may also</a:t>
            </a:r>
          </a:p>
          <a:p>
            <a:pPr lvl="1"/>
            <a:r>
              <a:rPr lang="en-US" dirty="0" smtClean="0"/>
              <a:t>Increase ocular blood flow</a:t>
            </a:r>
          </a:p>
          <a:p>
            <a:pPr lvl="1"/>
            <a:r>
              <a:rPr lang="en-US" dirty="0" smtClean="0"/>
              <a:t>Increase retinal ganglion cell survival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18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305800" cy="6248400"/>
          </a:xfrm>
        </p:spPr>
      </p:pic>
    </p:spTree>
    <p:extLst>
      <p:ext uri="{BB962C8B-B14F-4D97-AF65-F5344CB8AC3E}">
        <p14:creationId xmlns:p14="http://schemas.microsoft.com/office/powerpoint/2010/main" val="381497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"/>
            <a:ext cx="9144000" cy="6827520"/>
          </a:xfrm>
        </p:spPr>
      </p:pic>
    </p:spTree>
    <p:extLst>
      <p:ext uri="{BB962C8B-B14F-4D97-AF65-F5344CB8AC3E}">
        <p14:creationId xmlns:p14="http://schemas.microsoft.com/office/powerpoint/2010/main" val="135964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Netarsudil vs Latanoprost: IOP Bacharach Study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245002"/>
              </p:ext>
            </p:extLst>
          </p:nvPr>
        </p:nvGraphicFramePr>
        <p:xfrm>
          <a:off x="152400" y="1981200"/>
          <a:ext cx="88392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  <a:gridCol w="2209800"/>
              </a:tblGrid>
              <a:tr h="19812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IOP mmHg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BASELINE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DAY 14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DAY 28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Netarsudil 0.02%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25.6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19.5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20.0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Latanoprost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25.5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18.4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18.7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063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Trabodenoson</a:t>
            </a:r>
            <a:br>
              <a:rPr lang="en-US" b="1" dirty="0" smtClean="0"/>
            </a:br>
            <a:r>
              <a:rPr lang="en-US" b="1" dirty="0" smtClean="0"/>
              <a:t>Mechanism of Action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Highly selective A1 receptor adenosine mimetic </a:t>
            </a:r>
          </a:p>
          <a:p>
            <a:r>
              <a:rPr lang="en-US" dirty="0" smtClean="0"/>
              <a:t>Binds to A1 receptors in epithelial cells in TM </a:t>
            </a:r>
          </a:p>
          <a:p>
            <a:r>
              <a:rPr lang="en-US" dirty="0" smtClean="0"/>
              <a:t>Upregulates matrix metalloproteinase- 2 (MMP-2)</a:t>
            </a:r>
          </a:p>
          <a:p>
            <a:r>
              <a:rPr lang="en-US" dirty="0" smtClean="0"/>
              <a:t>Higher levels MMP-2 remodels extracellular matrix, restores outflow of aqueous through TM and lowers IOP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22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686800" cy="6324600"/>
          </a:xfrm>
        </p:spPr>
      </p:pic>
    </p:spTree>
    <p:extLst>
      <p:ext uri="{BB962C8B-B14F-4D97-AF65-F5344CB8AC3E}">
        <p14:creationId xmlns:p14="http://schemas.microsoft.com/office/powerpoint/2010/main" val="270356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Established Combinations</a:t>
            </a:r>
            <a:endParaRPr lang="en-US" b="1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0520602"/>
              </p:ext>
            </p:extLst>
          </p:nvPr>
        </p:nvGraphicFramePr>
        <p:xfrm>
          <a:off x="457200" y="1905000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Timolol</a:t>
                      </a:r>
                      <a:r>
                        <a:rPr lang="en-US" sz="2400" baseline="0" dirty="0" smtClean="0"/>
                        <a:t> 0.5%</a:t>
                      </a:r>
                    </a:p>
                    <a:p>
                      <a:r>
                        <a:rPr lang="en-US" sz="2400" baseline="0" dirty="0" smtClean="0"/>
                        <a:t>Brimonidine 0.2%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Timolol 0.5 %</a:t>
                      </a:r>
                    </a:p>
                    <a:p>
                      <a:r>
                        <a:rPr lang="en-US" sz="2400" dirty="0" smtClean="0"/>
                        <a:t>Dorzolamide 2.0%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Brinzolamide 1.0%</a:t>
                      </a:r>
                    </a:p>
                    <a:p>
                      <a:r>
                        <a:rPr lang="en-US" sz="2400" dirty="0" smtClean="0"/>
                        <a:t>Brimonidine 0.2%</a:t>
                      </a:r>
                      <a:endParaRPr lang="en-US" sz="2400" dirty="0"/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r>
                        <a:rPr lang="en-US" dirty="0" smtClean="0"/>
                        <a:t>26%-33% IOP reduction from baseline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27%-32% IOP</a:t>
                      </a:r>
                      <a:r>
                        <a:rPr lang="en-US" baseline="0" dirty="0" smtClean="0"/>
                        <a:t> reduction from baseline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21%-35%</a:t>
                      </a:r>
                      <a:r>
                        <a:rPr lang="en-US" baseline="0" dirty="0" smtClean="0"/>
                        <a:t> IOP reduction from baseline</a:t>
                      </a:r>
                      <a:endParaRPr lang="en-US" dirty="0"/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r>
                        <a:rPr lang="en-US" dirty="0" smtClean="0"/>
                        <a:t>Contraindicated</a:t>
                      </a:r>
                      <a:r>
                        <a:rPr lang="en-US" baseline="0" dirty="0" smtClean="0"/>
                        <a:t> for patients with asthma, COPD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Contraindicated</a:t>
                      </a:r>
                      <a:r>
                        <a:rPr lang="en-US" baseline="0" dirty="0" smtClean="0"/>
                        <a:t> for patients with asthma, COPD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Only US combo without beta blocker</a:t>
                      </a:r>
                      <a:endParaRPr lang="en-US" dirty="0"/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Beware of sulfonamide sensitivity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Beware</a:t>
                      </a:r>
                      <a:r>
                        <a:rPr lang="en-US" baseline="0" dirty="0" smtClean="0"/>
                        <a:t> of sulfonamide sensitivity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26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Targeting IOP through Therapies with New Mechanisms of Action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r>
              <a:rPr lang="en-US" sz="3600" dirty="0" smtClean="0"/>
              <a:t>Medical therapy </a:t>
            </a:r>
          </a:p>
          <a:p>
            <a:pPr lvl="1"/>
            <a:r>
              <a:rPr lang="en-US" sz="3200" dirty="0"/>
              <a:t>C</a:t>
            </a:r>
            <a:r>
              <a:rPr lang="en-US" sz="3200" dirty="0" smtClean="0"/>
              <a:t>ommon first-line therapy</a:t>
            </a:r>
          </a:p>
          <a:p>
            <a:r>
              <a:rPr lang="en-US" sz="3600" dirty="0" smtClean="0"/>
              <a:t>Selective Laser Trabeculoplasty (SLT)</a:t>
            </a:r>
          </a:p>
          <a:p>
            <a:r>
              <a:rPr lang="en-US" sz="3600" dirty="0" smtClean="0"/>
              <a:t>Emerging therapies provide a novel approach to IOP management</a:t>
            </a:r>
          </a:p>
        </p:txBody>
      </p:sp>
    </p:spTree>
    <p:extLst>
      <p:ext uri="{BB962C8B-B14F-4D97-AF65-F5344CB8AC3E}">
        <p14:creationId xmlns:p14="http://schemas.microsoft.com/office/powerpoint/2010/main" val="247053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Autofit/>
          </a:bodyPr>
          <a:lstStyle/>
          <a:p>
            <a:r>
              <a:rPr lang="en-US" b="1" dirty="0" err="1" smtClean="0"/>
              <a:t>Roclatan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Netarsudil 0.02%/ Latanoprost 0.005%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02163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ROCK inhibitor Netarsudil /Latanoprost </a:t>
            </a:r>
          </a:p>
          <a:p>
            <a:pPr lvl="1"/>
            <a:r>
              <a:rPr lang="en-US" sz="3200" dirty="0" smtClean="0"/>
              <a:t>In addition to PGA effects, increases aqueous outflow through TM and lowers EVP</a:t>
            </a:r>
          </a:p>
          <a:p>
            <a:r>
              <a:rPr lang="en-US" sz="3600" dirty="0" smtClean="0"/>
              <a:t>In phase 3 trials</a:t>
            </a:r>
          </a:p>
          <a:p>
            <a:pPr lvl="1"/>
            <a:r>
              <a:rPr lang="en-US" dirty="0" smtClean="0"/>
              <a:t> </a:t>
            </a:r>
            <a:r>
              <a:rPr lang="en-US" sz="3200" dirty="0" smtClean="0"/>
              <a:t>Superior IOP lowering to individual components </a:t>
            </a:r>
          </a:p>
          <a:p>
            <a:pPr lvl="1"/>
            <a:r>
              <a:rPr lang="en-US" sz="3200" dirty="0" smtClean="0"/>
              <a:t>More hyperemia that Latanoprost alone</a:t>
            </a:r>
          </a:p>
          <a:p>
            <a:r>
              <a:rPr lang="en-US" sz="3600" dirty="0" smtClean="0"/>
              <a:t>Once daily dosing</a:t>
            </a:r>
          </a:p>
        </p:txBody>
      </p:sp>
    </p:spTree>
    <p:extLst>
      <p:ext uri="{BB962C8B-B14F-4D97-AF65-F5344CB8AC3E}">
        <p14:creationId xmlns:p14="http://schemas.microsoft.com/office/powerpoint/2010/main" val="372326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Trabodenoson/Latanoprost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Selective adenosine mimetic that increases aqueous outflow combined with proven PGA</a:t>
            </a:r>
          </a:p>
          <a:p>
            <a:r>
              <a:rPr lang="en-US" sz="3600" dirty="0" smtClean="0"/>
              <a:t>Study comparing combo to Latanoprost alone</a:t>
            </a:r>
            <a:endParaRPr lang="en-US" sz="3600" dirty="0"/>
          </a:p>
          <a:p>
            <a:pPr lvl="1"/>
            <a:r>
              <a:rPr lang="en-US" sz="3200" dirty="0" smtClean="0"/>
              <a:t>At 28 days, 1X/day dose - IOP improved 1.2 mmHg </a:t>
            </a:r>
          </a:p>
          <a:p>
            <a:pPr lvl="1"/>
            <a:r>
              <a:rPr lang="en-US" sz="3200" dirty="0" smtClean="0"/>
              <a:t>At 56 days, 2X/day dose - no meaningful clinical advantage </a:t>
            </a:r>
          </a:p>
        </p:txBody>
      </p:sp>
    </p:spTree>
    <p:extLst>
      <p:ext uri="{BB962C8B-B14F-4D97-AF65-F5344CB8AC3E}">
        <p14:creationId xmlns:p14="http://schemas.microsoft.com/office/powerpoint/2010/main" val="142678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All in the Delivery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/>
              <a:t>In clinical trials</a:t>
            </a:r>
            <a:r>
              <a:rPr lang="en-US" sz="3600" dirty="0" smtClean="0"/>
              <a:t>:</a:t>
            </a:r>
          </a:p>
          <a:p>
            <a:pPr marL="857250" lvl="1" indent="-457200"/>
            <a:r>
              <a:rPr lang="en-US" sz="3200" dirty="0" err="1" smtClean="0"/>
              <a:t>Bimatoprost</a:t>
            </a:r>
            <a:r>
              <a:rPr lang="en-US" sz="3200" dirty="0" smtClean="0"/>
              <a:t>-eluting silicone-coated periocular ring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752600"/>
            <a:ext cx="4495800" cy="3505200"/>
          </a:xfrm>
        </p:spPr>
      </p:pic>
    </p:spTree>
    <p:extLst>
      <p:ext uri="{BB962C8B-B14F-4D97-AF65-F5344CB8AC3E}">
        <p14:creationId xmlns:p14="http://schemas.microsoft.com/office/powerpoint/2010/main" val="22257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All in the Delivery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b="0" dirty="0" smtClean="0"/>
              <a:t>In clinical trials</a:t>
            </a:r>
            <a:endParaRPr lang="en-US" sz="4000" b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Travoprost</a:t>
            </a:r>
            <a:r>
              <a:rPr lang="en-US" sz="3200" dirty="0" smtClean="0"/>
              <a:t> – delivering </a:t>
            </a:r>
            <a:r>
              <a:rPr lang="en-US" sz="3200" dirty="0" err="1" smtClean="0"/>
              <a:t>canalicular</a:t>
            </a:r>
            <a:r>
              <a:rPr lang="en-US" sz="3200" dirty="0" smtClean="0"/>
              <a:t> plugs</a:t>
            </a:r>
          </a:p>
          <a:p>
            <a:r>
              <a:rPr lang="en-US" sz="3200" dirty="0" smtClean="0"/>
              <a:t>Latanoprost – delivering punctal plugs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00200"/>
            <a:ext cx="4556760" cy="3505200"/>
          </a:xfrm>
        </p:spPr>
      </p:pic>
    </p:spTree>
    <p:extLst>
      <p:ext uri="{BB962C8B-B14F-4D97-AF65-F5344CB8AC3E}">
        <p14:creationId xmlns:p14="http://schemas.microsoft.com/office/powerpoint/2010/main" val="148965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New drugs with novel mechanisms of action will benefit patients</a:t>
            </a:r>
          </a:p>
          <a:p>
            <a:pPr lvl="1"/>
            <a:r>
              <a:rPr lang="en-US" sz="3200" dirty="0" smtClean="0"/>
              <a:t>Physiologic targeting – TM, EVP</a:t>
            </a:r>
          </a:p>
          <a:p>
            <a:r>
              <a:rPr lang="en-US" sz="3600" dirty="0" smtClean="0"/>
              <a:t>Combination therapy with new drugs increases opportunity to hit IOP target quickly</a:t>
            </a:r>
          </a:p>
          <a:p>
            <a:r>
              <a:rPr lang="en-US" sz="3600" dirty="0" smtClean="0"/>
              <a:t>New delivery systems may offer a sustained-release option</a:t>
            </a:r>
          </a:p>
        </p:txBody>
      </p:sp>
    </p:spTree>
    <p:extLst>
      <p:ext uri="{BB962C8B-B14F-4D97-AF65-F5344CB8AC3E}">
        <p14:creationId xmlns:p14="http://schemas.microsoft.com/office/powerpoint/2010/main" val="364778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8145" y="492657"/>
            <a:ext cx="5023910" cy="6781800"/>
          </a:xfrm>
        </p:spPr>
      </p:pic>
    </p:spTree>
    <p:extLst>
      <p:ext uri="{BB962C8B-B14F-4D97-AF65-F5344CB8AC3E}">
        <p14:creationId xmlns:p14="http://schemas.microsoft.com/office/powerpoint/2010/main" val="65446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Pathways for IOP Reduction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Uveoscleral pathway: PGA, Alpha-agonist (AA)</a:t>
            </a:r>
          </a:p>
          <a:p>
            <a:r>
              <a:rPr lang="en-US" dirty="0" smtClean="0"/>
              <a:t>Aqueous suppression: Timolol, CAI, AA</a:t>
            </a:r>
          </a:p>
          <a:p>
            <a:r>
              <a:rPr lang="en-US" b="1" dirty="0" smtClean="0"/>
              <a:t>Trabecular outflow</a:t>
            </a:r>
            <a:r>
              <a:rPr lang="en-US" dirty="0" smtClean="0"/>
              <a:t>: Emerging medications</a:t>
            </a:r>
            <a:endParaRPr lang="en-US" dirty="0"/>
          </a:p>
          <a:p>
            <a:pPr lvl="1"/>
            <a:r>
              <a:rPr lang="en-US" sz="3200" dirty="0" smtClean="0"/>
              <a:t>Latanoprostene bunod (LBN), Netarsudil, </a:t>
            </a:r>
            <a:r>
              <a:rPr lang="en-US" sz="3200" dirty="0"/>
              <a:t>T</a:t>
            </a:r>
            <a:r>
              <a:rPr lang="en-US" sz="3200" dirty="0" smtClean="0"/>
              <a:t>rabodenoson</a:t>
            </a:r>
          </a:p>
          <a:p>
            <a:r>
              <a:rPr lang="en-US" dirty="0" smtClean="0"/>
              <a:t>Episcleral venous pressure (EVP) reduction: Netarsudil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54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/>
              <a:t>IOP Lowering Drugs: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Sites </a:t>
            </a:r>
            <a:r>
              <a:rPr lang="en-US" b="1" dirty="0"/>
              <a:t>of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sz="4000" b="1" dirty="0" smtClean="0"/>
              <a:t>Decrease trabecular outflow resistance</a:t>
            </a:r>
          </a:p>
          <a:p>
            <a:pPr lvl="1"/>
            <a:r>
              <a:rPr lang="en-US" sz="3400" dirty="0" smtClean="0"/>
              <a:t>LBN (NO), Netarsudil (Rhopressa), Trabodenoson</a:t>
            </a:r>
          </a:p>
          <a:p>
            <a:r>
              <a:rPr lang="en-US" sz="4000" b="1" dirty="0" smtClean="0"/>
              <a:t>Open angle by mechanical tension</a:t>
            </a:r>
          </a:p>
          <a:p>
            <a:pPr lvl="1"/>
            <a:r>
              <a:rPr lang="en-US" sz="3400" dirty="0" smtClean="0"/>
              <a:t>Miotics</a:t>
            </a:r>
          </a:p>
          <a:p>
            <a:r>
              <a:rPr lang="en-US" sz="4000" b="1" dirty="0" smtClean="0"/>
              <a:t>Aqueous suppression</a:t>
            </a:r>
          </a:p>
          <a:p>
            <a:pPr lvl="1"/>
            <a:r>
              <a:rPr lang="en-US" sz="3400" dirty="0" smtClean="0"/>
              <a:t>Beta blockers, CAI, Alpha  agonists, Netarsudil</a:t>
            </a:r>
            <a:endParaRPr lang="en-US" sz="3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sz="4000" b="1" dirty="0" smtClean="0"/>
              <a:t>Increase uveoscleral outflow</a:t>
            </a:r>
          </a:p>
          <a:p>
            <a:pPr lvl="1"/>
            <a:r>
              <a:rPr lang="en-US" sz="3400" dirty="0" smtClean="0"/>
              <a:t>Prostaglandins, Alpha  agonists, LBN (PGA), Netarsudil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17202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IOP Lowering Drugs:</a:t>
            </a:r>
            <a:br>
              <a:rPr lang="en-US" b="1" dirty="0" smtClean="0"/>
            </a:br>
            <a:r>
              <a:rPr lang="en-US" b="1" dirty="0" smtClean="0"/>
              <a:t>Sites of Action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52600"/>
            <a:ext cx="6781800" cy="4097412"/>
          </a:xfrm>
        </p:spPr>
      </p:pic>
    </p:spTree>
    <p:extLst>
      <p:ext uri="{BB962C8B-B14F-4D97-AF65-F5344CB8AC3E}">
        <p14:creationId xmlns:p14="http://schemas.microsoft.com/office/powerpoint/2010/main" val="421675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New Medications and </a:t>
            </a:r>
            <a:br>
              <a:rPr lang="en-US" b="1" dirty="0" smtClean="0"/>
            </a:br>
            <a:r>
              <a:rPr lang="en-US" b="1" dirty="0" smtClean="0"/>
              <a:t>New Mechanisms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sz="3600" dirty="0" smtClean="0"/>
              <a:t>Latanoprostene bunod (</a:t>
            </a:r>
            <a:r>
              <a:rPr lang="en-US" sz="3600" dirty="0" err="1" smtClean="0"/>
              <a:t>Vyzulta</a:t>
            </a:r>
            <a:r>
              <a:rPr lang="en-US" sz="3600" dirty="0" smtClean="0"/>
              <a:t>)</a:t>
            </a:r>
          </a:p>
          <a:p>
            <a:pPr lvl="1"/>
            <a:r>
              <a:rPr lang="en-US" sz="3200" dirty="0" smtClean="0"/>
              <a:t>Nitric Oxide donating PGA</a:t>
            </a:r>
          </a:p>
          <a:p>
            <a:r>
              <a:rPr lang="en-US" sz="3600" dirty="0" smtClean="0"/>
              <a:t>Netarsudil (Rhopressa)</a:t>
            </a:r>
          </a:p>
          <a:p>
            <a:pPr lvl="1"/>
            <a:r>
              <a:rPr lang="en-US" sz="3200" dirty="0" smtClean="0"/>
              <a:t>Rho kinase inhibitor</a:t>
            </a:r>
          </a:p>
          <a:p>
            <a:r>
              <a:rPr lang="en-US" sz="3600" dirty="0" smtClean="0"/>
              <a:t>Trabodenoson</a:t>
            </a:r>
          </a:p>
          <a:p>
            <a:pPr lvl="1"/>
            <a:r>
              <a:rPr lang="en-US" sz="3200" dirty="0" smtClean="0"/>
              <a:t>Adenosine agonist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41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Latanoprostene Bunod 0.024%</a:t>
            </a:r>
            <a:br>
              <a:rPr lang="en-US" b="1" dirty="0" smtClean="0"/>
            </a:br>
            <a:r>
              <a:rPr lang="en-US" b="1" dirty="0" smtClean="0"/>
              <a:t>(LBN)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Recently approved</a:t>
            </a:r>
          </a:p>
          <a:p>
            <a:r>
              <a:rPr lang="en-US" dirty="0" smtClean="0"/>
              <a:t>Metabolizes into 2 active ingredients:</a:t>
            </a:r>
          </a:p>
          <a:p>
            <a:pPr lvl="1"/>
            <a:r>
              <a:rPr lang="en-US" dirty="0" smtClean="0"/>
              <a:t>Latanoprost</a:t>
            </a:r>
          </a:p>
          <a:p>
            <a:pPr lvl="1"/>
            <a:r>
              <a:rPr lang="en-US" dirty="0" smtClean="0"/>
              <a:t>Nitric oxide contributing component</a:t>
            </a:r>
          </a:p>
          <a:p>
            <a:r>
              <a:rPr lang="en-US" dirty="0" smtClean="0"/>
              <a:t>Increases outflow by acting on uveoscleral pathway (Latanoprost) and TM and </a:t>
            </a:r>
            <a:r>
              <a:rPr lang="en-US" dirty="0"/>
              <a:t>S</a:t>
            </a:r>
            <a:r>
              <a:rPr lang="en-US" dirty="0" smtClean="0"/>
              <a:t>chlemm’s </a:t>
            </a:r>
            <a:r>
              <a:rPr lang="en-US" dirty="0"/>
              <a:t>(</a:t>
            </a:r>
            <a:r>
              <a:rPr lang="en-US" dirty="0" smtClean="0"/>
              <a:t>NO signaling)</a:t>
            </a:r>
          </a:p>
          <a:p>
            <a:r>
              <a:rPr lang="en-US" dirty="0" smtClean="0"/>
              <a:t>Once daily dosing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383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Nitric Oxide (NO)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Intracellular signaling molecule produced endogenously by NO synthases</a:t>
            </a:r>
          </a:p>
          <a:p>
            <a:pPr lvl="1"/>
            <a:r>
              <a:rPr lang="en-US" dirty="0" smtClean="0"/>
              <a:t>Key role in vasodilation via action on smooth muscle</a:t>
            </a:r>
          </a:p>
          <a:p>
            <a:pPr lvl="2"/>
            <a:r>
              <a:rPr lang="en-US" sz="2800" dirty="0" smtClean="0"/>
              <a:t>Example:  sublingual nitroglycerin for angina</a:t>
            </a:r>
          </a:p>
          <a:p>
            <a:r>
              <a:rPr lang="en-US" dirty="0" smtClean="0"/>
              <a:t>NO activates cyclic GMP pathway, leads to relaxation of TM cells, increasing outflow through TM</a:t>
            </a:r>
          </a:p>
        </p:txBody>
      </p:sp>
    </p:spTree>
    <p:extLst>
      <p:ext uri="{BB962C8B-B14F-4D97-AF65-F5344CB8AC3E}">
        <p14:creationId xmlns:p14="http://schemas.microsoft.com/office/powerpoint/2010/main" val="195555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Latanoprostene Bunod (LBN)</a:t>
            </a:r>
            <a:endParaRPr lang="en-US" b="1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00201"/>
            <a:ext cx="4724400" cy="4382000"/>
          </a:xfrm>
        </p:spPr>
      </p:pic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600" dirty="0" smtClean="0"/>
              <a:t>LBN affects both aqueous outflow pathways</a:t>
            </a:r>
          </a:p>
          <a:p>
            <a:pPr lvl="1"/>
            <a:r>
              <a:rPr lang="en-US" sz="3200" dirty="0" smtClean="0"/>
              <a:t>Trabecular</a:t>
            </a:r>
          </a:p>
          <a:p>
            <a:pPr lvl="2"/>
            <a:r>
              <a:rPr lang="en-US" sz="2800" dirty="0" smtClean="0"/>
              <a:t>Conventional </a:t>
            </a:r>
          </a:p>
          <a:p>
            <a:pPr lvl="1"/>
            <a:r>
              <a:rPr lang="en-US" sz="3200" dirty="0" smtClean="0"/>
              <a:t>Uveoscleral</a:t>
            </a:r>
          </a:p>
          <a:p>
            <a:pPr lvl="2"/>
            <a:r>
              <a:rPr lang="en-US" sz="2800" dirty="0" smtClean="0"/>
              <a:t>Non-conventional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935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16357</TotalTime>
  <Words>737</Words>
  <Application>Microsoft Office PowerPoint</Application>
  <PresentationFormat>On-screen Show (4:3)</PresentationFormat>
  <Paragraphs>143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 EMERGING GLAUCOMA THERAPY</vt:lpstr>
      <vt:lpstr>Targeting IOP through Therapies with New Mechanisms of Action</vt:lpstr>
      <vt:lpstr>Pathways for IOP Reduction</vt:lpstr>
      <vt:lpstr>IOP Lowering Drugs:  Sites of Action</vt:lpstr>
      <vt:lpstr>IOP Lowering Drugs: Sites of Action</vt:lpstr>
      <vt:lpstr>New Medications and  New Mechanisms</vt:lpstr>
      <vt:lpstr>Latanoprostene Bunod 0.024% (LBN)</vt:lpstr>
      <vt:lpstr>Nitric Oxide (NO)</vt:lpstr>
      <vt:lpstr>Latanoprostene Bunod (LBN)</vt:lpstr>
      <vt:lpstr>LBN: Mechanism of Action</vt:lpstr>
      <vt:lpstr>LBN 0.024%: Efficacy</vt:lpstr>
      <vt:lpstr>Rho Kinase Inhibitor</vt:lpstr>
      <vt:lpstr>Rho Kinase (ROCK) Inhibitor</vt:lpstr>
      <vt:lpstr>PowerPoint Presentation</vt:lpstr>
      <vt:lpstr>PowerPoint Presentation</vt:lpstr>
      <vt:lpstr>Netarsudil vs Latanoprost: IOP Bacharach Study</vt:lpstr>
      <vt:lpstr>Trabodenoson Mechanism of Action</vt:lpstr>
      <vt:lpstr>PowerPoint Presentation</vt:lpstr>
      <vt:lpstr>Established Combinations</vt:lpstr>
      <vt:lpstr>Roclatan  Netarsudil 0.02%/ Latanoprost 0.005%</vt:lpstr>
      <vt:lpstr>Trabodenoson/Latanoprost </vt:lpstr>
      <vt:lpstr>All in the Delivery</vt:lpstr>
      <vt:lpstr>All in the Delivery</vt:lpstr>
      <vt:lpstr>Conclusions</vt:lpstr>
      <vt:lpstr>THANK YOU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AND EMERGING GLAUCOMA THERAPY</dc:title>
  <dc:creator>Marilynn</dc:creator>
  <cp:lastModifiedBy>Donna Lemley</cp:lastModifiedBy>
  <cp:revision>97</cp:revision>
  <dcterms:created xsi:type="dcterms:W3CDTF">2017-11-11T18:43:31Z</dcterms:created>
  <dcterms:modified xsi:type="dcterms:W3CDTF">2018-01-16T15:57:48Z</dcterms:modified>
</cp:coreProperties>
</file>