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7" r:id="rId3"/>
    <p:sldId id="268" r:id="rId4"/>
    <p:sldId id="291" r:id="rId5"/>
    <p:sldId id="271" r:id="rId6"/>
    <p:sldId id="270" r:id="rId7"/>
    <p:sldId id="272" r:id="rId8"/>
    <p:sldId id="294" r:id="rId9"/>
    <p:sldId id="273" r:id="rId10"/>
    <p:sldId id="274" r:id="rId11"/>
    <p:sldId id="275" r:id="rId12"/>
    <p:sldId id="276" r:id="rId13"/>
    <p:sldId id="277" r:id="rId14"/>
    <p:sldId id="289" r:id="rId15"/>
    <p:sldId id="278" r:id="rId16"/>
    <p:sldId id="279" r:id="rId17"/>
    <p:sldId id="280" r:id="rId18"/>
    <p:sldId id="281" r:id="rId19"/>
    <p:sldId id="282" r:id="rId20"/>
    <p:sldId id="283" r:id="rId21"/>
    <p:sldId id="297" r:id="rId22"/>
    <p:sldId id="296" r:id="rId23"/>
    <p:sldId id="284" r:id="rId24"/>
    <p:sldId id="298" r:id="rId25"/>
    <p:sldId id="299" r:id="rId26"/>
    <p:sldId id="300" r:id="rId27"/>
    <p:sldId id="301" r:id="rId28"/>
    <p:sldId id="303" r:id="rId29"/>
    <p:sldId id="302" r:id="rId30"/>
    <p:sldId id="290" r:id="rId31"/>
    <p:sldId id="315" r:id="rId32"/>
    <p:sldId id="304" r:id="rId33"/>
    <p:sldId id="305" r:id="rId34"/>
    <p:sldId id="306" r:id="rId35"/>
    <p:sldId id="307" r:id="rId36"/>
    <p:sldId id="308" r:id="rId37"/>
    <p:sldId id="309" r:id="rId38"/>
    <p:sldId id="312" r:id="rId39"/>
    <p:sldId id="313" r:id="rId40"/>
    <p:sldId id="316" r:id="rId41"/>
    <p:sldId id="26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4" autoAdjust="0"/>
    <p:restoredTop sz="98643" autoAdjust="0"/>
  </p:normalViewPr>
  <p:slideViewPr>
    <p:cSldViewPr>
      <p:cViewPr>
        <p:scale>
          <a:sx n="60" d="100"/>
          <a:sy n="60" d="100"/>
        </p:scale>
        <p:origin x="-164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D05D0-36F2-453C-903C-253702F8FB31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139C2-CAF4-4FBC-A6BE-CF830081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8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C5B1D-DCF7-45D7-A899-28B2F6145F69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0B6-C20F-4D62-8823-478AEDE64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0B6-C20F-4D62-8823-478AEDE648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E40B6-C20F-4D62-8823-478AEDE648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66069C-E29C-4BDE-87D4-687CFAE04B45}" type="datetimeFigureOut">
              <a:rPr lang="en-US" smtClean="0"/>
              <a:t>01/05/2017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42B909B-F77F-458E-9E92-4E00DBEA60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MANAGING HERPES SIMPLEX KERATITIS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Marilynn Sultana, M.D., F.A.C.S.</a:t>
            </a:r>
          </a:p>
          <a:p>
            <a:r>
              <a:rPr lang="en-US" smtClean="0"/>
              <a:t>Cataract &amp; Eye Consultants of Michigan</a:t>
            </a:r>
          </a:p>
          <a:p>
            <a:r>
              <a:rPr lang="en-US" smtClean="0"/>
              <a:t>29753 Hoover Rd. </a:t>
            </a:r>
          </a:p>
          <a:p>
            <a:r>
              <a:rPr lang="en-US" smtClean="0"/>
              <a:t>Warren, MI 48093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7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Epithelial Keratitis: Dendritic Ulcer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Classic corneal lesion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Branching with terminal bulbs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Raised borders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Consist of HSV-infected cells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Dendritic scar (ghost dendrite) may remain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05000"/>
            <a:ext cx="4495800" cy="3452415"/>
          </a:xfrm>
        </p:spPr>
      </p:pic>
    </p:spTree>
    <p:extLst>
      <p:ext uri="{BB962C8B-B14F-4D97-AF65-F5344CB8AC3E}">
        <p14:creationId xmlns:p14="http://schemas.microsoft.com/office/powerpoint/2010/main" val="31721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Epithelial Keratitis: Geographic Ulcer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Caused by replicating virus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Larger epithelial defect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Branching and terminal bulbs at periphery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Immunocompromised, on topical steroids, untreated dendrite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67" y="1828800"/>
            <a:ext cx="420113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62856"/>
          </a:xfrm>
        </p:spPr>
        <p:txBody>
          <a:bodyPr/>
          <a:lstStyle/>
          <a:p>
            <a:r>
              <a:rPr lang="en-US" dirty="0" smtClean="0"/>
              <a:t>Lesion near limbus</a:t>
            </a:r>
          </a:p>
          <a:p>
            <a:r>
              <a:rPr lang="en-US" dirty="0" smtClean="0"/>
              <a:t>Resembles Staph ulcer</a:t>
            </a:r>
          </a:p>
          <a:p>
            <a:r>
              <a:rPr lang="en-US" dirty="0" smtClean="0"/>
              <a:t>More stromal inflammation</a:t>
            </a:r>
          </a:p>
          <a:p>
            <a:r>
              <a:rPr lang="en-US" dirty="0" smtClean="0"/>
              <a:t>More resistant to treatment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3753374" cy="404869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Epithelial Keratitis: Marginal Ulcer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3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Epithelial Keratitis: Metaherpetic (Trophic) Ulcer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724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Epithelial ulceration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No live virus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“Trophic”: de novo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“Metaherpetic”: follows dendritic or geographic ulcer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Inability of epithelium to heal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Smooth borders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“Reverse staining”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419600" cy="3809999"/>
          </a:xfrm>
        </p:spPr>
      </p:pic>
    </p:spTree>
    <p:extLst>
      <p:ext uri="{BB962C8B-B14F-4D97-AF65-F5344CB8AC3E}">
        <p14:creationId xmlns:p14="http://schemas.microsoft.com/office/powerpoint/2010/main" val="144216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b="1" dirty="0" smtClean="0"/>
              <a:t>Treatment: Metaherpetic Ulcer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Form of epithelial ulceration that does not have live virus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Goal: rapidly heal epithelial defect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Stop use of toxic meds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Punctal occlusion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Tear film supplements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Bandage contact lens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Tarsorrhaphy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Cautious use of topical steroids</a:t>
            </a:r>
          </a:p>
        </p:txBody>
      </p:sp>
    </p:spTree>
    <p:extLst>
      <p:ext uri="{BB962C8B-B14F-4D97-AF65-F5344CB8AC3E}">
        <p14:creationId xmlns:p14="http://schemas.microsoft.com/office/powerpoint/2010/main" val="66965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Stromal </a:t>
            </a:r>
            <a:r>
              <a:rPr lang="en-US" b="1" dirty="0"/>
              <a:t>K</a:t>
            </a:r>
            <a:r>
              <a:rPr lang="en-US" b="1" dirty="0" smtClean="0"/>
              <a:t>eratitis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Immune-mediated response to nonreplicating viral particles in stroma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Immune stromal keratitis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Interstitial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Necrotizing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Disciform keratitis (Endothelial keratitis)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Keratouveitis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Stromal: Immune Stromal Keratitis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Inflammatory response to viral antigen in stroma</a:t>
            </a:r>
          </a:p>
          <a:p>
            <a:r>
              <a:rPr lang="en-US" dirty="0" smtClean="0"/>
              <a:t>Focal, multifocal, diffuse stromal opacities</a:t>
            </a:r>
          </a:p>
          <a:p>
            <a:r>
              <a:rPr lang="en-US" dirty="0" smtClean="0"/>
              <a:t>Interstitial keratitis – vascularization</a:t>
            </a:r>
          </a:p>
          <a:p>
            <a:pPr lvl="1"/>
            <a:r>
              <a:rPr lang="en-US" dirty="0" smtClean="0"/>
              <a:t>Ghost-like</a:t>
            </a:r>
          </a:p>
          <a:p>
            <a:pPr lvl="1"/>
            <a:r>
              <a:rPr lang="en-US" dirty="0" smtClean="0"/>
              <a:t>HSV most common cause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44" y="1845957"/>
            <a:ext cx="4020111" cy="4372586"/>
          </a:xfrm>
        </p:spPr>
      </p:pic>
    </p:spTree>
    <p:extLst>
      <p:ext uri="{BB962C8B-B14F-4D97-AF65-F5344CB8AC3E}">
        <p14:creationId xmlns:p14="http://schemas.microsoft.com/office/powerpoint/2010/main" val="7557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Stromal: Necrotizing Keratitis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Reaction to live viral particles in stroma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History multiple recurrences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Corneal melting, perforation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Significant associated uveitis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4572000" cy="3336059"/>
          </a:xfrm>
        </p:spPr>
      </p:pic>
    </p:spTree>
    <p:extLst>
      <p:ext uri="{BB962C8B-B14F-4D97-AF65-F5344CB8AC3E}">
        <p14:creationId xmlns:p14="http://schemas.microsoft.com/office/powerpoint/2010/main" val="15220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Stromal: Disciform Keratitis</a:t>
            </a:r>
            <a:r>
              <a:rPr lang="en-US" b="1" dirty="0" smtClean="0"/>
              <a:t> </a:t>
            </a:r>
            <a:r>
              <a:rPr lang="en-US" sz="4400" b="1" dirty="0" smtClean="0"/>
              <a:t>(Endothelial Keratitis)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Endothelial dysfunction from inflammatory response to viral antigen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Disc-shaped area corneal edema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Minimal inflammation in stroma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Unilateral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Confused with Fuchs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bilateral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05000"/>
            <a:ext cx="4343400" cy="3733800"/>
          </a:xfrm>
        </p:spPr>
      </p:pic>
    </p:spTree>
    <p:extLst>
      <p:ext uri="{BB962C8B-B14F-4D97-AF65-F5344CB8AC3E}">
        <p14:creationId xmlns:p14="http://schemas.microsoft.com/office/powerpoint/2010/main" val="17364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Stromal: Keratouveitis </a:t>
            </a:r>
            <a:endParaRPr lang="en-US" b="1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866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Uveitis predominates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Mutton-fat KP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Immune-mediated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Unilateral uveitis with high IOP – suspect HSV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648200" cy="3279002"/>
          </a:xfrm>
        </p:spPr>
      </p:pic>
    </p:spTree>
    <p:extLst>
      <p:ext uri="{BB962C8B-B14F-4D97-AF65-F5344CB8AC3E}">
        <p14:creationId xmlns:p14="http://schemas.microsoft.com/office/powerpoint/2010/main" val="213700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b="1" dirty="0" smtClean="0"/>
              <a:t>Learning Objectives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Describe clinical presentations of herpes simplex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Explain </a:t>
            </a:r>
            <a:r>
              <a:rPr lang="en-US" dirty="0"/>
              <a:t>available therapies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4419600" cy="3200400"/>
          </a:xfrm>
        </p:spPr>
      </p:pic>
    </p:spTree>
    <p:extLst>
      <p:ext uri="{BB962C8B-B14F-4D97-AF65-F5344CB8AC3E}">
        <p14:creationId xmlns:p14="http://schemas.microsoft.com/office/powerpoint/2010/main" val="9983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Diagnosis: HSV Keratitis 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Clinical findings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Lab tests seldom needed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Of no use in stromal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Herpes Culture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HSV-1 or HSV-2 typing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Serum Antibody Testing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Positive titers in adults indicates past infection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Nearly universal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0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Diagnosis: Clinical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Patient is in far less pain than findings would suggest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Photophobic or uveitis and high IOP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Patient has history of ocular HSV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56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Diagnosis: Reduced Corneal Sensation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Hallmark of HSK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Viral replication kills host neuron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Leads to hyposensitivity, poor tear production, persistent epithelial defects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Test prior to topical anesthetic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Use dental floss or cotton wisp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6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Long-Term Complications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Recurrent disease 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Increased inflammation, scarring, decreased corneal sensation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Risk of stromal disease increases with recurrences of HSV epithelial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Recurrent episode occurs adjacent to site of previous episode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Fundamentals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HSV epithelial keratitis (live virus)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Topical or oral antivirals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No steroids</a:t>
            </a:r>
          </a:p>
          <a:p>
            <a:pPr marL="274320" lvl="1" indent="0">
              <a:buNone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HSV stromal disease (little, if any, virus)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Topical steroids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Oral (never topical) antivirals as prophylaxis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78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Managing HSV </a:t>
            </a:r>
            <a:r>
              <a:rPr lang="en-US" b="1" u="sng" dirty="0" smtClean="0"/>
              <a:t>Epithelial</a:t>
            </a:r>
            <a:r>
              <a:rPr lang="en-US" b="1" dirty="0" smtClean="0"/>
              <a:t> </a:t>
            </a:r>
            <a:r>
              <a:rPr lang="en-US" b="1" dirty="0"/>
              <a:t>K</a:t>
            </a:r>
            <a:r>
              <a:rPr lang="en-US" b="1" dirty="0" smtClean="0"/>
              <a:t>eratitis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Debridement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Removes infected cells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Faster resolution, less scarring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Topical antiviral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Viroptic (Trifluridine)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Zirgan (Ganciclovir gel)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Oral antiviral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Zovirax</a:t>
            </a:r>
            <a:r>
              <a:rPr lang="en-US" sz="2400" dirty="0" smtClean="0"/>
              <a:t> (Acyclovir)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Valtrex (</a:t>
            </a:r>
            <a:r>
              <a:rPr lang="en-US" sz="2400" dirty="0"/>
              <a:t>V</a:t>
            </a:r>
            <a:r>
              <a:rPr lang="en-US" sz="2400" dirty="0" smtClean="0"/>
              <a:t>alacyclovir)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Famvir</a:t>
            </a:r>
            <a:r>
              <a:rPr lang="en-US" sz="2400" dirty="0" smtClean="0"/>
              <a:t> (</a:t>
            </a:r>
            <a:r>
              <a:rPr lang="en-US" sz="2400" dirty="0" err="1"/>
              <a:t>F</a:t>
            </a:r>
            <a:r>
              <a:rPr lang="en-US" sz="2400" dirty="0" err="1" smtClean="0"/>
              <a:t>amciclovir</a:t>
            </a:r>
            <a:r>
              <a:rPr lang="en-US" sz="24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Topical Antivirals for HSV Epithelial Keratitis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998906"/>
              </p:ext>
            </p:extLst>
          </p:nvPr>
        </p:nvGraphicFramePr>
        <p:xfrm>
          <a:off x="457200" y="1600200"/>
          <a:ext cx="822960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Viroptic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Zirgan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Trifluridine  solution 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Ganciclovir gel 0.15%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Dosage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r>
                        <a:rPr lang="en-US" sz="2400" baseline="0" dirty="0" smtClean="0"/>
                        <a:t> drop every 2 hours (daily dose: 9) until ulcer heals, then 5 times daily for 7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drop</a:t>
                      </a:r>
                      <a:r>
                        <a:rPr lang="en-US" sz="2400" baseline="0" dirty="0" smtClean="0"/>
                        <a:t> every 3 hours (daily dose: 5) until ulcer heals, then 3 times daily for 7 days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Refrigeration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Refrigerate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Room temp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Preservative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Thimerosol 0.001%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BAK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9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Managing HSV </a:t>
            </a:r>
            <a:r>
              <a:rPr lang="en-US" b="1" u="sng" dirty="0" smtClean="0"/>
              <a:t>Stromal</a:t>
            </a:r>
            <a:r>
              <a:rPr lang="en-US" b="1" dirty="0" smtClean="0"/>
              <a:t> Keratitis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Topical steroids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Simultaneous oral antiviral prophylaxis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Reduces risk of HSV reactivation at the trigeminal ganglion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Zovirax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Valtrex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Famvir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206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Oral Antiviral Agents for HSV Keratitis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296695"/>
              </p:ext>
            </p:extLst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Agent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Treatment Dose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Prophylactic Dose</a:t>
                      </a:r>
                      <a:endParaRPr lang="en-US" sz="28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Zovirax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r>
                        <a:rPr lang="en-US" sz="2400" dirty="0" smtClean="0"/>
                        <a:t>(Acyclovir)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 mg five times daily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400 mg twice daily</a:t>
                      </a:r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Valtrex (Valacyclovir)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 mg three times daily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 mg once daily</a:t>
                      </a:r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Famvir</a:t>
                      </a:r>
                      <a:r>
                        <a:rPr lang="en-US" sz="2400" baseline="0" dirty="0" smtClean="0"/>
                        <a:t> (</a:t>
                      </a:r>
                      <a:r>
                        <a:rPr lang="en-US" sz="2400" baseline="0" dirty="0" err="1" smtClean="0"/>
                        <a:t>F</a:t>
                      </a:r>
                      <a:r>
                        <a:rPr lang="en-US" sz="2400" dirty="0" err="1" smtClean="0"/>
                        <a:t>amciclovir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250 mg three</a:t>
                      </a:r>
                      <a:r>
                        <a:rPr lang="en-US" sz="2400" baseline="0" dirty="0" smtClean="0"/>
                        <a:t> times daily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250 mg once</a:t>
                      </a:r>
                      <a:r>
                        <a:rPr lang="en-US" sz="2400" baseline="0" dirty="0" smtClean="0"/>
                        <a:t> daily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0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Steroids Correctly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u="sng" dirty="0" smtClean="0"/>
              <a:t>Not</a:t>
            </a:r>
            <a:r>
              <a:rPr lang="en-US" sz="2800" dirty="0" smtClean="0"/>
              <a:t> used in acute </a:t>
            </a:r>
            <a:r>
              <a:rPr lang="en-US" sz="2800" u="sng" dirty="0" smtClean="0"/>
              <a:t>epithelial</a:t>
            </a:r>
            <a:r>
              <a:rPr lang="en-US" sz="2800" dirty="0" smtClean="0"/>
              <a:t> keratitis</a:t>
            </a:r>
          </a:p>
          <a:p>
            <a:r>
              <a:rPr lang="en-US" u="sng" dirty="0"/>
              <a:t>Essential </a:t>
            </a:r>
            <a:r>
              <a:rPr lang="en-US" sz="2800" dirty="0" smtClean="0"/>
              <a:t>for </a:t>
            </a:r>
            <a:r>
              <a:rPr lang="en-US" sz="2800" u="sng" dirty="0" smtClean="0"/>
              <a:t>stromal </a:t>
            </a:r>
            <a:r>
              <a:rPr lang="en-US" sz="2800" dirty="0" smtClean="0"/>
              <a:t>keratitis</a:t>
            </a:r>
          </a:p>
          <a:p>
            <a:r>
              <a:rPr lang="en-US" sz="2800" dirty="0" smtClean="0"/>
              <a:t>Prednisolone acetate 1% QID</a:t>
            </a:r>
          </a:p>
          <a:p>
            <a:r>
              <a:rPr lang="en-US" sz="2800" dirty="0" smtClean="0"/>
              <a:t>S-l-o-w-l-y taper</a:t>
            </a:r>
          </a:p>
          <a:p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429000" cy="3275013"/>
          </a:xfrm>
        </p:spPr>
      </p:pic>
    </p:spTree>
    <p:extLst>
      <p:ext uri="{BB962C8B-B14F-4D97-AF65-F5344CB8AC3E}">
        <p14:creationId xmlns:p14="http://schemas.microsoft.com/office/powerpoint/2010/main" val="27262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Structure of Herpes Simplex Virus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Herpes simplex virus types I and 2 (HSV-1, HSV-2)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Double-stranded DNA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Viral-derived capsid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Host-cell derived envelope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Glycoprotein projections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199" y="1676400"/>
            <a:ext cx="4419601" cy="4876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676400"/>
            <a:ext cx="472440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2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Using Antiviral Prophylaxis Correctly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Oral antivirals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</a:t>
            </a:r>
            <a:r>
              <a:rPr lang="en-US" sz="2400" dirty="0" smtClean="0"/>
              <a:t>rimarily against reactivation at ganglion level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</a:t>
            </a:r>
            <a:r>
              <a:rPr lang="en-US" sz="2400" dirty="0" smtClean="0"/>
              <a:t>uring topical steroid treatment for stromal disease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Patients with multiple recurrences (2 or more / year)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K</a:t>
            </a:r>
            <a:r>
              <a:rPr lang="en-US" sz="2400" dirty="0" smtClean="0"/>
              <a:t>eratitis close to visual axis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Immunocompromised patients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Long-term use for 1 year or more reduced risk of recurrent HSV </a:t>
            </a:r>
          </a:p>
        </p:txBody>
      </p:sp>
    </p:spTree>
    <p:extLst>
      <p:ext uri="{BB962C8B-B14F-4D97-AF65-F5344CB8AC3E}">
        <p14:creationId xmlns:p14="http://schemas.microsoft.com/office/powerpoint/2010/main" val="665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smtClean="0"/>
              <a:t>                          </a:t>
            </a:r>
            <a:r>
              <a:rPr lang="en-US" b="1" dirty="0" smtClean="0"/>
              <a:t>Quiz Time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dirty="0" smtClean="0"/>
              <a:t>No Cheating!</a:t>
            </a:r>
          </a:p>
        </p:txBody>
      </p:sp>
      <p:pic>
        <p:nvPicPr>
          <p:cNvPr id="50180" name="Picture 4" descr="MP90043940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1353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64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42 year old female complains of red, irritated 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SLE: single dendrite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Dx</a:t>
            </a:r>
            <a:r>
              <a:rPr lang="en-US" sz="2800" dirty="0" smtClean="0"/>
              <a:t>: first episode of HSV epithelial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Options: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smtClean="0"/>
              <a:t>Viroptic drops 9x/day for 1 week, then taper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err="1" smtClean="0"/>
              <a:t>Zovirax</a:t>
            </a:r>
            <a:r>
              <a:rPr lang="en-US" sz="2400" dirty="0" smtClean="0"/>
              <a:t> 400 mg 5x/day for 1 or 2 weeks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smtClean="0"/>
              <a:t>Both regimens combined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41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1: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Each approach reasonable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Consider full dose Viroptic drops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9x/day until ulcer heals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then 5x/day for 1 week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then stop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5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51 year old male complains of irritated OS and mild photophobia, vision good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History of three previous episodes HSV epithelial keratitis </a:t>
            </a: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SLE: minimal scarring</a:t>
            </a:r>
            <a:r>
              <a:rPr lang="en-US" sz="2800" dirty="0"/>
              <a:t> </a:t>
            </a:r>
            <a:r>
              <a:rPr lang="en-US" sz="2800" dirty="0" smtClean="0"/>
              <a:t>with adjacent new dendrite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Dx</a:t>
            </a:r>
            <a:r>
              <a:rPr lang="en-US" sz="2800" dirty="0" smtClean="0"/>
              <a:t>: recurrent HSV epithelial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Options: 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smtClean="0"/>
              <a:t>Viroptic drops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err="1" smtClean="0"/>
              <a:t>Zovirax</a:t>
            </a:r>
            <a:r>
              <a:rPr lang="en-US" sz="2400" dirty="0" smtClean="0"/>
              <a:t> oral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smtClean="0"/>
              <a:t>Combination therapy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5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2: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Combination therapy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Viroptic 9x/day until ulcer heals, then 5x/day for 1 week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Full therapeutic dose </a:t>
            </a:r>
            <a:r>
              <a:rPr lang="en-US" sz="2400" dirty="0" err="1" smtClean="0"/>
              <a:t>Zovirax</a:t>
            </a:r>
            <a:r>
              <a:rPr lang="en-US" sz="2400" dirty="0" smtClean="0"/>
              <a:t> 400 mg 5x/day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Discontinue topical Viroptic within 2 weeks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Taper </a:t>
            </a:r>
            <a:r>
              <a:rPr lang="en-US" sz="2400" dirty="0" err="1" smtClean="0"/>
              <a:t>Zovirax</a:t>
            </a:r>
            <a:r>
              <a:rPr lang="en-US" sz="2400" dirty="0" smtClean="0"/>
              <a:t> to 400 mg BID for long-term prophylaxis (1 year)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3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46 year old female complains of blurry vision OS.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History of treated herpetic dendrite 1½ years ago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Vision: 20/40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SLE: Mild stromal edema, no scarring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Dx</a:t>
            </a:r>
            <a:r>
              <a:rPr lang="en-US" sz="2800" dirty="0" smtClean="0"/>
              <a:t>: First </a:t>
            </a:r>
            <a:r>
              <a:rPr lang="en-US" sz="2800" dirty="0"/>
              <a:t>episode of HSV stromal keratitis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Options: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smtClean="0"/>
              <a:t>Viroptic drops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smtClean="0"/>
              <a:t>Steroid drops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err="1" smtClean="0"/>
              <a:t>Zovirax</a:t>
            </a:r>
            <a:r>
              <a:rPr lang="en-US" sz="2400" dirty="0" smtClean="0"/>
              <a:t> oral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400" dirty="0" smtClean="0"/>
              <a:t>Combination therapy</a:t>
            </a:r>
          </a:p>
        </p:txBody>
      </p:sp>
    </p:spTree>
    <p:extLst>
      <p:ext uri="{BB962C8B-B14F-4D97-AF65-F5344CB8AC3E}">
        <p14:creationId xmlns:p14="http://schemas.microsoft.com/office/powerpoint/2010/main" val="27100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3: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Combination therapy of topical steroids with oral antiviral coverage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Pred</a:t>
            </a:r>
            <a:r>
              <a:rPr lang="en-US" sz="2400" dirty="0" smtClean="0"/>
              <a:t> Forte QID and taper as necessary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Zovirax</a:t>
            </a:r>
            <a:r>
              <a:rPr lang="en-US" sz="2400" dirty="0" smtClean="0"/>
              <a:t> 400 mg BID until inflammation subsides</a:t>
            </a:r>
          </a:p>
        </p:txBody>
      </p:sp>
    </p:spTree>
    <p:extLst>
      <p:ext uri="{BB962C8B-B14F-4D97-AF65-F5344CB8AC3E}">
        <p14:creationId xmlns:p14="http://schemas.microsoft.com/office/powerpoint/2010/main" val="7321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62 year old male complains of blurry vision 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History of two previous episodes of stromal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V</a:t>
            </a:r>
            <a:r>
              <a:rPr lang="en-US" sz="2800" dirty="0" smtClean="0"/>
              <a:t>ision 20/50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SLE: </a:t>
            </a:r>
            <a:r>
              <a:rPr lang="en-US" sz="2800" dirty="0"/>
              <a:t>M</a:t>
            </a:r>
            <a:r>
              <a:rPr lang="en-US" sz="2800" dirty="0" smtClean="0"/>
              <a:t>ild to moderate edema and patchy scarring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Dx</a:t>
            </a:r>
            <a:r>
              <a:rPr lang="en-US" sz="2800" dirty="0" smtClean="0"/>
              <a:t>: Recurrent HSV stromal keratitis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Options: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600" dirty="0" smtClean="0"/>
              <a:t>Viroptic drops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600" dirty="0" smtClean="0"/>
              <a:t>Steroid drops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600" dirty="0" err="1" smtClean="0"/>
              <a:t>Zovirax</a:t>
            </a:r>
            <a:r>
              <a:rPr lang="en-US" sz="2600" dirty="0" smtClean="0"/>
              <a:t> oral</a:t>
            </a:r>
          </a:p>
          <a:p>
            <a:pPr marL="731520" lvl="1" indent="-457200">
              <a:buFont typeface="+mj-lt"/>
              <a:buAutoNum type="alphaUcPeriod"/>
            </a:pPr>
            <a:r>
              <a:rPr lang="en-US" sz="2600" dirty="0" smtClean="0"/>
              <a:t>Combination therapy</a:t>
            </a:r>
          </a:p>
          <a:p>
            <a:pPr marL="731520" lvl="1" indent="-457200">
              <a:buFont typeface="+mj-lt"/>
              <a:buAutoNum type="alphaUcPeriod"/>
            </a:pPr>
            <a:endParaRPr lang="en-US" dirty="0" smtClean="0"/>
          </a:p>
          <a:p>
            <a:pPr marL="731520" lvl="1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6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4: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Combination therapy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Pred</a:t>
            </a:r>
            <a:r>
              <a:rPr lang="en-US" sz="2400" dirty="0" smtClean="0"/>
              <a:t> Forte 1% QID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err="1" smtClean="0"/>
              <a:t>Zovirax</a:t>
            </a:r>
            <a:r>
              <a:rPr lang="en-US" sz="2400" dirty="0" smtClean="0"/>
              <a:t> 400mg BID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Taper steroids s-l-o-w-l-y to avoid recurrence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Continue </a:t>
            </a:r>
            <a:r>
              <a:rPr lang="en-US" sz="2400" dirty="0" err="1" smtClean="0"/>
              <a:t>Zovirax</a:t>
            </a:r>
            <a:r>
              <a:rPr lang="en-US" sz="2400" dirty="0" smtClean="0"/>
              <a:t> long-term (1 year)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3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906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/>
              <a:t>Epidemiology of Ocular HSV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Initial exposure: childhood “viral” illness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Ocular manifestation: reactivation of latent virus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Blepharitis</a:t>
            </a:r>
            <a:r>
              <a:rPr lang="en-US" sz="2400" dirty="0"/>
              <a:t>, follicular conjunctivitis, keratitis, keratouveitis, acute retinal </a:t>
            </a:r>
            <a:r>
              <a:rPr lang="en-US" sz="2400" dirty="0" smtClean="0"/>
              <a:t>necrosis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50,000 new and recurring cases annually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Recurrence rate: 27% at one year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07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Congratulations!</a:t>
            </a:r>
            <a:endParaRPr lang="en-US" b="1" dirty="0"/>
          </a:p>
        </p:txBody>
      </p:sp>
      <p:pic>
        <p:nvPicPr>
          <p:cNvPr id="1026" name="Picture 2" descr="C:\Users\Marilynn\AppData\Local\Microsoft\Windows\Temporary Internet Files\Content.IE5\XWJ9IPY5\MP90034149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8265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rilynn\AppData\Local\Microsoft\Windows\Temporary Internet Files\Content.IE5\H6K5PDD0\MP90017497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39935"/>
            <a:ext cx="4610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1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b="1" dirty="0" smtClean="0"/>
              <a:t>Primary HSV Ocular Infection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3352"/>
            <a:ext cx="4267200" cy="47183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Less common presentation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Pediatric 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Fever, malaise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Skin rash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Unilateral follicular conjunctivitis – suspect HSV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400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3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Life Cycle of Herpes Simplex Virus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76400"/>
            <a:ext cx="4267200" cy="4876800"/>
          </a:xfrm>
        </p:spPr>
      </p:pic>
    </p:spTree>
    <p:extLst>
      <p:ext uri="{BB962C8B-B14F-4D97-AF65-F5344CB8AC3E}">
        <p14:creationId xmlns:p14="http://schemas.microsoft.com/office/powerpoint/2010/main" val="91541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Recurrent HSV Infection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Orofacial: Cold sores on lip, cheek or tongue</a:t>
            </a:r>
          </a:p>
          <a:p>
            <a:pPr marL="0" indent="0">
              <a:buNone/>
            </a:pP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Ocular: Most frequently involves cornea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Epithelial keratitis – active virus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Stromal keratitis – immunologic</a:t>
            </a:r>
            <a:endParaRPr lang="en-US" sz="32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HSV Keratitis Classification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538933"/>
              </p:ext>
            </p:extLst>
          </p:nvPr>
        </p:nvGraphicFramePr>
        <p:xfrm>
          <a:off x="457200" y="1600200"/>
          <a:ext cx="8229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HSV</a:t>
                      </a:r>
                      <a:r>
                        <a:rPr lang="en-US" baseline="0" dirty="0" smtClean="0"/>
                        <a:t> 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NOMENCLATURE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dirty="0" smtClean="0"/>
                        <a:t>Epithelial Keratitis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Dendritic Keratitis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Geographic Keratitis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Antiviral (topical or oral) or debridement</a:t>
                      </a:r>
                      <a:endParaRPr lang="en-US" dirty="0"/>
                    </a:p>
                  </a:txBody>
                  <a:tcPr/>
                </a:tc>
              </a:tr>
              <a:tr h="461010">
                <a:tc>
                  <a:txBody>
                    <a:bodyPr/>
                    <a:lstStyle/>
                    <a:p>
                      <a:r>
                        <a:rPr lang="en-US" dirty="0" smtClean="0"/>
                        <a:t>Stromal Keratitis without ulceration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Interstitial Keratitis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Immune Stromal Keratitis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Topical steroid + oral</a:t>
                      </a:r>
                      <a:r>
                        <a:rPr lang="en-US" baseline="0" dirty="0" smtClean="0"/>
                        <a:t> antiviral prophylaxis</a:t>
                      </a:r>
                      <a:endParaRPr lang="en-US" dirty="0"/>
                    </a:p>
                  </a:txBody>
                  <a:tcPr/>
                </a:tc>
              </a:tr>
              <a:tr h="461010">
                <a:tc>
                  <a:txBody>
                    <a:bodyPr/>
                    <a:lstStyle/>
                    <a:p>
                      <a:r>
                        <a:rPr lang="en-US" dirty="0" smtClean="0"/>
                        <a:t>Stromal Keratitis with ulceration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Necrotizing Keratitis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antiviral in therapeutic doses + topical steroid</a:t>
                      </a:r>
                      <a:endParaRPr lang="en-US" dirty="0"/>
                    </a:p>
                  </a:txBody>
                  <a:tcPr/>
                </a:tc>
              </a:tr>
              <a:tr h="461010">
                <a:tc>
                  <a:txBody>
                    <a:bodyPr/>
                    <a:lstStyle/>
                    <a:p>
                      <a:r>
                        <a:rPr lang="en-US" dirty="0" smtClean="0"/>
                        <a:t>Endothelial Keratitis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 smtClean="0"/>
                        <a:t>Disciform Keratitis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Oral antiviral in therapeutic doses + topical steroid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4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Epithelial Keratitis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Dendritic ulcer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Geographic ulcer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Others: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Marginal ulcer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Metaherpetic (trophic) ulcer</a:t>
            </a:r>
          </a:p>
        </p:txBody>
      </p:sp>
    </p:spTree>
    <p:extLst>
      <p:ext uri="{BB962C8B-B14F-4D97-AF65-F5344CB8AC3E}">
        <p14:creationId xmlns:p14="http://schemas.microsoft.com/office/powerpoint/2010/main" val="14957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12966</TotalTime>
  <Words>1240</Words>
  <Application>Microsoft Office PowerPoint</Application>
  <PresentationFormat>On-screen Show (4:3)</PresentationFormat>
  <Paragraphs>282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Clarity</vt:lpstr>
      <vt:lpstr>MANAGING HERPES SIMPLEX KERATITIS</vt:lpstr>
      <vt:lpstr>Learning Objectives </vt:lpstr>
      <vt:lpstr>Structure of Herpes Simplex Virus</vt:lpstr>
      <vt:lpstr> Epidemiology of Ocular HSV</vt:lpstr>
      <vt:lpstr>Primary HSV Ocular Infection</vt:lpstr>
      <vt:lpstr>Life Cycle of Herpes Simplex Virus</vt:lpstr>
      <vt:lpstr>Recurrent HSV Infection</vt:lpstr>
      <vt:lpstr>HSV Keratitis Classification</vt:lpstr>
      <vt:lpstr>Epithelial Keratitis</vt:lpstr>
      <vt:lpstr>Epithelial Keratitis: Dendritic Ulcer</vt:lpstr>
      <vt:lpstr>Epithelial Keratitis: Geographic Ulcer</vt:lpstr>
      <vt:lpstr>Epithelial Keratitis: Marginal Ulcer</vt:lpstr>
      <vt:lpstr>Epithelial Keratitis: Metaherpetic (Trophic) Ulcer</vt:lpstr>
      <vt:lpstr>Treatment: Metaherpetic Ulcer</vt:lpstr>
      <vt:lpstr>Stromal Keratitis</vt:lpstr>
      <vt:lpstr>Stromal: Immune Stromal Keratitis</vt:lpstr>
      <vt:lpstr>Stromal: Necrotizing Keratitis</vt:lpstr>
      <vt:lpstr>Stromal: Disciform Keratitis (Endothelial Keratitis)</vt:lpstr>
      <vt:lpstr>Stromal: Keratouveitis </vt:lpstr>
      <vt:lpstr>Diagnosis: HSV Keratitis </vt:lpstr>
      <vt:lpstr>Diagnosis: Clinical Findings</vt:lpstr>
      <vt:lpstr>Diagnosis: Reduced Corneal Sensation</vt:lpstr>
      <vt:lpstr>Long-Term Complications</vt:lpstr>
      <vt:lpstr>Treatment Fundamentals</vt:lpstr>
      <vt:lpstr>Managing HSV Epithelial Keratitis</vt:lpstr>
      <vt:lpstr>Topical Antivirals for HSV Epithelial Keratitis</vt:lpstr>
      <vt:lpstr>Managing HSV Stromal Keratitis</vt:lpstr>
      <vt:lpstr>Oral Antiviral Agents for HSV Keratitis</vt:lpstr>
      <vt:lpstr>Using Steroids Correctly</vt:lpstr>
      <vt:lpstr>Using Antiviral Prophylaxis Correctly</vt:lpstr>
      <vt:lpstr>                          Quiz Time</vt:lpstr>
      <vt:lpstr>Case 1</vt:lpstr>
      <vt:lpstr>Case 1: Recommendation</vt:lpstr>
      <vt:lpstr>Case 2</vt:lpstr>
      <vt:lpstr>Case 2: Recommendation</vt:lpstr>
      <vt:lpstr>Case 3</vt:lpstr>
      <vt:lpstr>Case 3: Recommendation</vt:lpstr>
      <vt:lpstr>Case 4</vt:lpstr>
      <vt:lpstr>Case 4: Recommendation</vt:lpstr>
      <vt:lpstr>Congratulations!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HERPES SIMPLEX KERATITIS</dc:title>
  <dc:creator>Marilynn</dc:creator>
  <cp:lastModifiedBy>Donna Lemley</cp:lastModifiedBy>
  <cp:revision>196</cp:revision>
  <cp:lastPrinted>2017-01-05T20:52:54Z</cp:lastPrinted>
  <dcterms:created xsi:type="dcterms:W3CDTF">2013-11-06T18:26:18Z</dcterms:created>
  <dcterms:modified xsi:type="dcterms:W3CDTF">2017-01-05T21:53:40Z</dcterms:modified>
</cp:coreProperties>
</file>