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9" r:id="rId4"/>
    <p:sldId id="276" r:id="rId5"/>
    <p:sldId id="285" r:id="rId6"/>
    <p:sldId id="284" r:id="rId7"/>
    <p:sldId id="286" r:id="rId8"/>
    <p:sldId id="287" r:id="rId9"/>
    <p:sldId id="265" r:id="rId10"/>
    <p:sldId id="266" r:id="rId11"/>
    <p:sldId id="267" r:id="rId12"/>
    <p:sldId id="268" r:id="rId13"/>
    <p:sldId id="260" r:id="rId14"/>
    <p:sldId id="262" r:id="rId15"/>
    <p:sldId id="263" r:id="rId16"/>
    <p:sldId id="264" r:id="rId17"/>
    <p:sldId id="288" r:id="rId18"/>
    <p:sldId id="270" r:id="rId19"/>
    <p:sldId id="271" r:id="rId20"/>
    <p:sldId id="272" r:id="rId21"/>
    <p:sldId id="273" r:id="rId22"/>
    <p:sldId id="289" r:id="rId23"/>
    <p:sldId id="277" r:id="rId24"/>
    <p:sldId id="290" r:id="rId25"/>
    <p:sldId id="278" r:id="rId26"/>
    <p:sldId id="291" r:id="rId27"/>
    <p:sldId id="280" r:id="rId28"/>
    <p:sldId id="292" r:id="rId29"/>
    <p:sldId id="281" r:id="rId30"/>
    <p:sldId id="261" r:id="rId31"/>
    <p:sldId id="293" r:id="rId32"/>
    <p:sldId id="283" r:id="rId33"/>
    <p:sldId id="282" r:id="rId34"/>
    <p:sldId id="259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882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9E6D7-EEDD-B242-9FB2-A644726D6B40}" type="datetimeFigureOut">
              <a:rPr lang="en-US" smtClean="0"/>
              <a:t>01/17/2017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FF156-DDC5-1242-8024-73A5E71171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9E6D7-EEDD-B242-9FB2-A644726D6B40}" type="datetimeFigureOut">
              <a:rPr lang="en-US" smtClean="0"/>
              <a:t>01/17/2017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FF156-DDC5-1242-8024-73A5E71171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9E6D7-EEDD-B242-9FB2-A644726D6B40}" type="datetimeFigureOut">
              <a:rPr lang="en-US" smtClean="0"/>
              <a:t>01/17/2017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FF156-DDC5-1242-8024-73A5E71171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9E6D7-EEDD-B242-9FB2-A644726D6B40}" type="datetimeFigureOut">
              <a:rPr lang="en-US" smtClean="0"/>
              <a:t>01/17/2017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FF156-DDC5-1242-8024-73A5E71171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9E6D7-EEDD-B242-9FB2-A644726D6B40}" type="datetimeFigureOut">
              <a:rPr lang="en-US" smtClean="0"/>
              <a:t>01/17/2017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FF156-DDC5-1242-8024-73A5E71171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9E6D7-EEDD-B242-9FB2-A644726D6B40}" type="datetimeFigureOut">
              <a:rPr lang="en-US" smtClean="0"/>
              <a:t>01/17/2017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FF156-DDC5-1242-8024-73A5E71171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9E6D7-EEDD-B242-9FB2-A644726D6B40}" type="datetimeFigureOut">
              <a:rPr lang="en-US" smtClean="0"/>
              <a:t>01/17/2017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FF156-DDC5-1242-8024-73A5E71171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9E6D7-EEDD-B242-9FB2-A644726D6B40}" type="datetimeFigureOut">
              <a:rPr lang="en-US" smtClean="0"/>
              <a:t>01/17/2017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FF156-DDC5-1242-8024-73A5E71171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9E6D7-EEDD-B242-9FB2-A644726D6B40}" type="datetimeFigureOut">
              <a:rPr lang="en-US" smtClean="0"/>
              <a:t>01/17/2017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FF156-DDC5-1242-8024-73A5E71171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9E6D7-EEDD-B242-9FB2-A644726D6B40}" type="datetimeFigureOut">
              <a:rPr lang="en-US" smtClean="0"/>
              <a:t>01/17/2017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FF156-DDC5-1242-8024-73A5E71171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9E6D7-EEDD-B242-9FB2-A644726D6B40}" type="datetimeFigureOut">
              <a:rPr lang="en-US" smtClean="0"/>
              <a:t>01/17/2017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FF156-DDC5-1242-8024-73A5E71171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9E6D7-EEDD-B242-9FB2-A644726D6B40}" type="datetimeFigureOut">
              <a:rPr lang="en-US" smtClean="0"/>
              <a:t>01/17/2017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FF156-DDC5-1242-8024-73A5E71171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Dry AMD Update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Randee Miller Watson, MD</a:t>
            </a:r>
          </a:p>
          <a:p>
            <a:r>
              <a:rPr lang="en-US" dirty="0" smtClean="0"/>
              <a:t>Retina Consultants of Michigan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of </a:t>
            </a:r>
            <a:r>
              <a:rPr lang="en-US" dirty="0" err="1" smtClean="0"/>
              <a:t>Drusen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Hard: discrete and well demarcated</a:t>
            </a:r>
          </a:p>
          <a:p>
            <a:endParaRPr lang="en-US" dirty="0"/>
          </a:p>
        </p:txBody>
      </p:sp>
      <p:pic>
        <p:nvPicPr>
          <p:cNvPr id="4" name="Picture 3" descr="hard drus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47" y="274638"/>
            <a:ext cx="7757194" cy="5851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of </a:t>
            </a:r>
            <a:r>
              <a:rPr lang="en-US" dirty="0" err="1" smtClean="0"/>
              <a:t>Drusen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Hard: discrete and well demarcated</a:t>
            </a:r>
          </a:p>
          <a:p>
            <a:r>
              <a:rPr lang="en-US" dirty="0" smtClean="0"/>
              <a:t>Soft: amorphous and poorly demarcated</a:t>
            </a:r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67035" y="0"/>
            <a:ext cx="8009930" cy="6858000"/>
            <a:chOff x="567035" y="0"/>
            <a:chExt cx="8009930" cy="6858000"/>
          </a:xfrm>
        </p:grpSpPr>
        <p:pic>
          <p:nvPicPr>
            <p:cNvPr id="5" name="Picture 4" descr="drusenod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7035" y="0"/>
              <a:ext cx="8009930" cy="6858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36810" y="6392192"/>
              <a:ext cx="898238" cy="4099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of </a:t>
            </a:r>
            <a:r>
              <a:rPr lang="en-US" dirty="0" err="1" smtClean="0"/>
              <a:t>Drusen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Hard: discrete and well demarcated</a:t>
            </a:r>
          </a:p>
          <a:p>
            <a:r>
              <a:rPr lang="en-US" dirty="0" smtClean="0"/>
              <a:t>Soft: amorphous and poorly demarcated</a:t>
            </a:r>
          </a:p>
          <a:p>
            <a:r>
              <a:rPr lang="en-US" dirty="0" smtClean="0"/>
              <a:t>Confluent: contiguous boundaries between </a:t>
            </a:r>
            <a:r>
              <a:rPr lang="en-US" dirty="0" err="1" smtClean="0"/>
              <a:t>drusen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Soft and confluent drus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18" y="546180"/>
            <a:ext cx="8342657" cy="5553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Grading AMD Severity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/>
              <a:t>Group 1:</a:t>
            </a:r>
            <a:r>
              <a:rPr lang="en-US" b="1" dirty="0" smtClean="0"/>
              <a:t> </a:t>
            </a:r>
            <a:r>
              <a:rPr lang="en-US" b="1" i="1" dirty="0" smtClean="0"/>
              <a:t>no AMD</a:t>
            </a:r>
            <a:endParaRPr lang="en-US" b="1" dirty="0" smtClean="0"/>
          </a:p>
          <a:p>
            <a:r>
              <a:rPr lang="en-US" dirty="0" smtClean="0"/>
              <a:t>No </a:t>
            </a:r>
            <a:r>
              <a:rPr lang="en-US" dirty="0" err="1"/>
              <a:t>drusen</a:t>
            </a:r>
            <a:r>
              <a:rPr lang="en-US" dirty="0"/>
              <a:t> or</a:t>
            </a:r>
            <a:r>
              <a:rPr lang="en-US" dirty="0" smtClean="0"/>
              <a:t> </a:t>
            </a:r>
          </a:p>
          <a:p>
            <a:r>
              <a:rPr lang="en-US" dirty="0"/>
              <a:t>O</a:t>
            </a:r>
            <a:r>
              <a:rPr lang="en-US" dirty="0" smtClean="0"/>
              <a:t>nly </a:t>
            </a:r>
            <a:r>
              <a:rPr lang="en-US" dirty="0"/>
              <a:t>a few (~5–15) small</a:t>
            </a:r>
            <a:r>
              <a:rPr lang="en-US" dirty="0" smtClean="0"/>
              <a:t> hard </a:t>
            </a:r>
            <a:r>
              <a:rPr lang="en-US" dirty="0" err="1" smtClean="0"/>
              <a:t>drusen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Grading AMD Severity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Group 2: </a:t>
            </a:r>
            <a:r>
              <a:rPr lang="en-US" b="1" i="1" dirty="0" smtClean="0"/>
              <a:t>early stage AMD</a:t>
            </a:r>
            <a:endParaRPr lang="en-US" b="1" dirty="0" smtClean="0"/>
          </a:p>
          <a:p>
            <a:r>
              <a:rPr lang="en-US" dirty="0"/>
              <a:t>E</a:t>
            </a:r>
            <a:r>
              <a:rPr lang="en-US" dirty="0" smtClean="0"/>
              <a:t>xtensive (&gt;15) small hard </a:t>
            </a:r>
            <a:r>
              <a:rPr lang="en-US" dirty="0" err="1" smtClean="0"/>
              <a:t>drusen</a:t>
            </a:r>
            <a:endParaRPr lang="en-US" dirty="0" smtClean="0"/>
          </a:p>
          <a:p>
            <a:r>
              <a:rPr lang="en-US" dirty="0"/>
              <a:t>F</a:t>
            </a:r>
            <a:r>
              <a:rPr lang="en-US" dirty="0" smtClean="0"/>
              <a:t>ew (&lt;20) medium-size soft </a:t>
            </a:r>
            <a:r>
              <a:rPr lang="en-US" dirty="0" err="1" smtClean="0"/>
              <a:t>drusen</a:t>
            </a:r>
            <a:endParaRPr lang="en-US" dirty="0" smtClean="0"/>
          </a:p>
          <a:p>
            <a:r>
              <a:rPr lang="en-US" dirty="0"/>
              <a:t>P</a:t>
            </a:r>
            <a:r>
              <a:rPr lang="en-US" dirty="0" smtClean="0"/>
              <a:t>igment abnormalities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Grading AMD Severity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Group 3: </a:t>
            </a:r>
            <a:r>
              <a:rPr lang="en-US" b="1" i="1" dirty="0" smtClean="0"/>
              <a:t>intermediate stage AMD </a:t>
            </a:r>
          </a:p>
          <a:p>
            <a:r>
              <a:rPr lang="en-US" dirty="0"/>
              <a:t>P</a:t>
            </a:r>
            <a:r>
              <a:rPr lang="en-US" dirty="0" smtClean="0"/>
              <a:t>resence ≥ 1 large </a:t>
            </a:r>
            <a:r>
              <a:rPr lang="en-US" dirty="0" err="1" smtClean="0"/>
              <a:t>druse</a:t>
            </a:r>
            <a:endParaRPr lang="en-US" dirty="0" smtClean="0"/>
          </a:p>
          <a:p>
            <a:r>
              <a:rPr lang="en-US" dirty="0"/>
              <a:t>N</a:t>
            </a:r>
            <a:r>
              <a:rPr lang="en-US" dirty="0" smtClean="0"/>
              <a:t>umerous medium-size soft </a:t>
            </a:r>
            <a:r>
              <a:rPr lang="en-US" dirty="0" err="1" smtClean="0"/>
              <a:t>drusen</a:t>
            </a:r>
            <a:r>
              <a:rPr lang="en-US" dirty="0" smtClean="0"/>
              <a:t> (&gt;20)</a:t>
            </a:r>
          </a:p>
          <a:p>
            <a:r>
              <a:rPr lang="en-US" dirty="0" err="1" smtClean="0"/>
              <a:t>Noncentral</a:t>
            </a:r>
            <a:r>
              <a:rPr lang="en-US" dirty="0" smtClean="0"/>
              <a:t> geographic atrophy (GA)</a:t>
            </a:r>
          </a:p>
          <a:p>
            <a:pPr lvl="1"/>
            <a:r>
              <a:rPr lang="en-US" dirty="0" smtClean="0"/>
              <a:t>Loss of RPE, </a:t>
            </a:r>
            <a:r>
              <a:rPr lang="en-US" dirty="0" err="1" smtClean="0"/>
              <a:t>choriocapillaris</a:t>
            </a:r>
            <a:r>
              <a:rPr lang="en-US" dirty="0" smtClean="0"/>
              <a:t>, overlying photoreceptors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Grading AMD Severity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150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Group 4: </a:t>
            </a:r>
            <a:r>
              <a:rPr lang="en-US" b="1" i="1" dirty="0" smtClean="0"/>
              <a:t>advanced AMD </a:t>
            </a:r>
          </a:p>
          <a:p>
            <a:r>
              <a:rPr lang="en-US" dirty="0" smtClean="0"/>
              <a:t>Central geographic atrophy</a:t>
            </a:r>
          </a:p>
          <a:p>
            <a:r>
              <a:rPr lang="en-US" dirty="0" err="1" smtClean="0"/>
              <a:t>Neovascular</a:t>
            </a:r>
            <a:r>
              <a:rPr lang="en-US" dirty="0" smtClean="0"/>
              <a:t> AMD</a:t>
            </a:r>
          </a:p>
          <a:p>
            <a:pPr lvl="1"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Neovascular</a:t>
            </a:r>
            <a:r>
              <a:rPr lang="en-US" dirty="0" smtClean="0"/>
              <a:t> AMD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7725"/>
            <a:ext cx="8229600" cy="503098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Defined as pathologic angiogenesis originating from the </a:t>
            </a:r>
            <a:r>
              <a:rPr lang="en-US" dirty="0" err="1" smtClean="0"/>
              <a:t>choroidal</a:t>
            </a:r>
            <a:r>
              <a:rPr lang="en-US" dirty="0" smtClean="0"/>
              <a:t> vasculature that extends through a defect in Bruch’s membrane</a:t>
            </a:r>
          </a:p>
          <a:p>
            <a:pPr lvl="1"/>
            <a:r>
              <a:rPr lang="en-US" dirty="0" smtClean="0"/>
              <a:t>Serous and/or hemorrhagic detachment of the </a:t>
            </a:r>
            <a:r>
              <a:rPr lang="en-US" dirty="0" err="1" smtClean="0"/>
              <a:t>neurosensory</a:t>
            </a:r>
            <a:r>
              <a:rPr lang="en-US" dirty="0" smtClean="0"/>
              <a:t> retina or RPE</a:t>
            </a:r>
          </a:p>
          <a:p>
            <a:pPr lvl="1"/>
            <a:r>
              <a:rPr lang="en-US" dirty="0" smtClean="0"/>
              <a:t>Retinal hard exudates (a secondary phenomenon resulting from chronic intravascular leakage)</a:t>
            </a:r>
          </a:p>
          <a:p>
            <a:pPr lvl="1"/>
            <a:r>
              <a:rPr lang="en-US" dirty="0" smtClean="0"/>
              <a:t>Subretinal and sub-RPE </a:t>
            </a:r>
            <a:r>
              <a:rPr lang="en-US" dirty="0" err="1" smtClean="0"/>
              <a:t>fibrovascular</a:t>
            </a:r>
            <a:r>
              <a:rPr lang="en-US" dirty="0" smtClean="0"/>
              <a:t> proliferation</a:t>
            </a:r>
          </a:p>
          <a:p>
            <a:pPr lvl="1"/>
            <a:r>
              <a:rPr lang="en-US" dirty="0" err="1" smtClean="0"/>
              <a:t>Disciform</a:t>
            </a:r>
            <a:r>
              <a:rPr lang="en-US" dirty="0" smtClean="0"/>
              <a:t> scar (subretinal fibrosis)</a:t>
            </a:r>
          </a:p>
          <a:p>
            <a:r>
              <a:rPr lang="en-US" dirty="0" smtClean="0"/>
              <a:t>Treatment: </a:t>
            </a:r>
            <a:r>
              <a:rPr lang="en-US" dirty="0"/>
              <a:t>a</a:t>
            </a:r>
            <a:r>
              <a:rPr lang="en-US" dirty="0" smtClean="0"/>
              <a:t>nti-vascular </a:t>
            </a:r>
            <a:r>
              <a:rPr lang="en-US" dirty="0"/>
              <a:t>e</a:t>
            </a:r>
            <a:r>
              <a:rPr lang="en-US" dirty="0" smtClean="0"/>
              <a:t>ndothelial </a:t>
            </a:r>
            <a:r>
              <a:rPr lang="en-US" dirty="0"/>
              <a:t>g</a:t>
            </a:r>
            <a:r>
              <a:rPr lang="en-US" dirty="0" smtClean="0"/>
              <a:t>rowth factor (anti-VEGF)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4groupsAMDseverity.jpg"/>
          <p:cNvPicPr>
            <a:picLocks noChangeAspect="1"/>
          </p:cNvPicPr>
          <p:nvPr/>
        </p:nvPicPr>
        <p:blipFill>
          <a:blip r:embed="rId2"/>
          <a:srcRect l="51487" t="50941"/>
          <a:stretch>
            <a:fillRect/>
          </a:stretch>
        </p:blipFill>
        <p:spPr>
          <a:xfrm>
            <a:off x="-34512" y="3079804"/>
            <a:ext cx="4855255" cy="37781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hard drusen.jpg"/>
          <p:cNvPicPr>
            <a:picLocks noChangeAspect="1"/>
          </p:cNvPicPr>
          <p:nvPr/>
        </p:nvPicPr>
        <p:blipFill>
          <a:blip r:embed="rId3"/>
          <a:srcRect l="-153" b="6049"/>
          <a:stretch>
            <a:fillRect/>
          </a:stretch>
        </p:blipFill>
        <p:spPr>
          <a:xfrm>
            <a:off x="4540345" y="1"/>
            <a:ext cx="4422221" cy="3129288"/>
          </a:xfrm>
          <a:prstGeom prst="rect">
            <a:avLst/>
          </a:prstGeom>
        </p:spPr>
      </p:pic>
      <p:pic>
        <p:nvPicPr>
          <p:cNvPr id="4" name="Content Placeholder 3" descr="4groupsAMDseverity.jpg"/>
          <p:cNvPicPr>
            <a:picLocks noGrp="1" noChangeAspect="1"/>
          </p:cNvPicPr>
          <p:nvPr>
            <p:ph idx="1"/>
          </p:nvPr>
        </p:nvPicPr>
        <p:blipFill>
          <a:blip r:embed="rId2"/>
          <a:srcRect l="51662" r="-192" b="51623"/>
          <a:stretch>
            <a:fillRect/>
          </a:stretch>
        </p:blipFill>
        <p:spPr>
          <a:xfrm>
            <a:off x="374730" y="-52502"/>
            <a:ext cx="4255516" cy="3264266"/>
          </a:xfrm>
        </p:spPr>
      </p:pic>
      <p:sp>
        <p:nvSpPr>
          <p:cNvPr id="10" name="TextBox 9"/>
          <p:cNvSpPr txBox="1"/>
          <p:nvPr/>
        </p:nvSpPr>
        <p:spPr>
          <a:xfrm>
            <a:off x="5732646" y="225153"/>
            <a:ext cx="2353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Early AMD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11" name="Content Placeholder 3" descr="SRHwetAMD.jpg"/>
          <p:cNvPicPr>
            <a:picLocks noChangeAspect="1"/>
          </p:cNvPicPr>
          <p:nvPr/>
        </p:nvPicPr>
        <p:blipFill>
          <a:blip r:embed="rId4"/>
          <a:srcRect l="-89" r="390"/>
          <a:stretch>
            <a:fillRect/>
          </a:stretch>
        </p:blipFill>
        <p:spPr>
          <a:xfrm>
            <a:off x="4721779" y="3069613"/>
            <a:ext cx="4422221" cy="37883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69591" y="3594018"/>
            <a:ext cx="2353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Advanced AMD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5534" y="274638"/>
            <a:ext cx="2353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No AMD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5534" y="3561028"/>
            <a:ext cx="2353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Intermediate AMD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91520_003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358" r="-1972"/>
          <a:stretch>
            <a:fillRect/>
          </a:stretch>
        </p:blipFill>
        <p:spPr>
          <a:xfrm>
            <a:off x="431168" y="1"/>
            <a:ext cx="8276581" cy="6857999"/>
          </a:xfrm>
        </p:spPr>
      </p:pic>
      <p:sp>
        <p:nvSpPr>
          <p:cNvPr id="5" name="Rectangle 4"/>
          <p:cNvSpPr/>
          <p:nvPr/>
        </p:nvSpPr>
        <p:spPr>
          <a:xfrm>
            <a:off x="609500" y="6405847"/>
            <a:ext cx="898238" cy="4099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77293" y="399011"/>
            <a:ext cx="24852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Advanced AMD</a:t>
            </a:r>
            <a:endParaRPr lang="en-US" sz="2200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6200000" flipH="1">
            <a:off x="4082995" y="1638545"/>
            <a:ext cx="914855" cy="13656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021345" y="0"/>
            <a:ext cx="6979655" cy="6858000"/>
            <a:chOff x="1021345" y="0"/>
            <a:chExt cx="6979655" cy="6858000"/>
          </a:xfrm>
        </p:grpSpPr>
        <p:pic>
          <p:nvPicPr>
            <p:cNvPr id="9" name="Picture 8" descr="291524_00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3000" y="0"/>
              <a:ext cx="6858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021345" y="6394387"/>
              <a:ext cx="898238" cy="4099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Financial Disclosures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have no relevant financial disclosures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91501_004.PNG"/>
          <p:cNvPicPr>
            <a:picLocks noGrp="1" noChangeAspect="1"/>
          </p:cNvPicPr>
          <p:nvPr>
            <p:ph idx="1"/>
          </p:nvPr>
        </p:nvPicPr>
        <p:blipFill>
          <a:blip r:embed="rId2"/>
          <a:srcRect l="9847" t="12805" r="2455" b="1396"/>
          <a:stretch>
            <a:fillRect/>
          </a:stretch>
        </p:blipFill>
        <p:spPr>
          <a:xfrm>
            <a:off x="1966378" y="13655"/>
            <a:ext cx="5257331" cy="6858000"/>
          </a:xfrm>
        </p:spPr>
      </p:pic>
      <p:cxnSp>
        <p:nvCxnSpPr>
          <p:cNvPr id="6" name="Straight Arrow Connector 5"/>
          <p:cNvCxnSpPr/>
          <p:nvPr/>
        </p:nvCxnSpPr>
        <p:spPr>
          <a:xfrm flipV="1">
            <a:off x="1966378" y="2959100"/>
            <a:ext cx="745072" cy="520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966378" y="4275667"/>
            <a:ext cx="745072" cy="2582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3479800"/>
            <a:ext cx="2203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Outer retinal atrophy (loss of RPE, IS/OS, outer nuclear layer)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R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550" r="-10550"/>
          <a:stretch>
            <a:fillRect/>
          </a:stretch>
        </p:blipFill>
        <p:spPr>
          <a:xfrm>
            <a:off x="-406400" y="642654"/>
            <a:ext cx="9970716" cy="5483510"/>
          </a:xfrm>
        </p:spPr>
      </p:pic>
      <p:cxnSp>
        <p:nvCxnSpPr>
          <p:cNvPr id="5" name="Straight Arrow Connector 4"/>
          <p:cNvCxnSpPr/>
          <p:nvPr/>
        </p:nvCxnSpPr>
        <p:spPr>
          <a:xfrm rot="16200000" flipH="1">
            <a:off x="3082925" y="2200275"/>
            <a:ext cx="825500" cy="6921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54200" y="1742004"/>
            <a:ext cx="266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Outer retinal </a:t>
            </a:r>
            <a:r>
              <a:rPr lang="en-US" dirty="0" err="1" smtClean="0">
                <a:solidFill>
                  <a:srgbClr val="FFFFFF"/>
                </a:solidFill>
              </a:rPr>
              <a:t>tubulation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2745922" y="3442197"/>
            <a:ext cx="807354" cy="6921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19274" y="4191951"/>
            <a:ext cx="2660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Central GA (outer retinal atrophy, loss of RPE and IS/OS)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6200000" flipV="1">
            <a:off x="4989338" y="4281443"/>
            <a:ext cx="438024" cy="32772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72214" y="4226296"/>
            <a:ext cx="2660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Increased signal penetration into choroid through area of GA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of Dry AMD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landmark large scale clinical trials</a:t>
            </a:r>
          </a:p>
          <a:p>
            <a:pPr lvl="1"/>
            <a:r>
              <a:rPr lang="en-US" dirty="0" smtClean="0"/>
              <a:t>AREDS</a:t>
            </a:r>
          </a:p>
          <a:p>
            <a:pPr lvl="1"/>
            <a:r>
              <a:rPr lang="en-US" dirty="0" smtClean="0"/>
              <a:t>AREDS2</a:t>
            </a:r>
          </a:p>
          <a:p>
            <a:r>
              <a:rPr lang="en-US" dirty="0" smtClean="0"/>
              <a:t>Future areas of research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Age-Related Eye Disease Study (AREDS)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3223"/>
          </a:xfrm>
        </p:spPr>
        <p:txBody>
          <a:bodyPr>
            <a:normAutofit/>
          </a:bodyPr>
          <a:lstStyle/>
          <a:p>
            <a:r>
              <a:rPr lang="en-US" dirty="0" smtClean="0"/>
              <a:t>Multiple studies, 11 centers; 2001</a:t>
            </a:r>
          </a:p>
          <a:p>
            <a:pPr lvl="1"/>
            <a:r>
              <a:rPr lang="en-US" dirty="0" smtClean="0"/>
              <a:t>Randomized, double-masked clinical trial for treatment with antioxidants and zinc</a:t>
            </a:r>
          </a:p>
          <a:p>
            <a:pPr lvl="1"/>
            <a:r>
              <a:rPr lang="en-US" dirty="0" smtClean="0"/>
              <a:t>Case-control study to evaluate risk factors</a:t>
            </a:r>
          </a:p>
          <a:p>
            <a:pPr lvl="1"/>
            <a:r>
              <a:rPr lang="en-US" dirty="0" smtClean="0"/>
              <a:t>Natural history data</a:t>
            </a:r>
          </a:p>
          <a:p>
            <a:r>
              <a:rPr lang="en-US" dirty="0" smtClean="0"/>
              <a:t>Over 4,700 study participants</a:t>
            </a:r>
          </a:p>
          <a:p>
            <a:r>
              <a:rPr lang="en-US" dirty="0" smtClean="0"/>
              <a:t>Ages 55–80 years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Age-Related Eye Disease Study (AREDS)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Inclusion criteria:</a:t>
            </a:r>
          </a:p>
          <a:p>
            <a:pPr lvl="1"/>
            <a:r>
              <a:rPr lang="en-US" dirty="0" smtClean="0"/>
              <a:t>Extensive small </a:t>
            </a:r>
            <a:r>
              <a:rPr lang="en-US" dirty="0" err="1" smtClean="0"/>
              <a:t>drusen</a:t>
            </a:r>
            <a:endParaRPr lang="en-US" dirty="0" smtClean="0"/>
          </a:p>
          <a:p>
            <a:pPr lvl="1"/>
            <a:r>
              <a:rPr lang="en-US" dirty="0" smtClean="0"/>
              <a:t>Intermediate or large </a:t>
            </a:r>
            <a:r>
              <a:rPr lang="en-US" dirty="0" err="1" smtClean="0"/>
              <a:t>drusen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Noncentral</a:t>
            </a:r>
            <a:r>
              <a:rPr lang="en-US" dirty="0" smtClean="0"/>
              <a:t> geographic atrophy or pigment abnormalities in 1 or both eyes</a:t>
            </a:r>
          </a:p>
          <a:p>
            <a:pPr lvl="1"/>
            <a:r>
              <a:rPr lang="en-US" dirty="0" smtClean="0"/>
              <a:t>Advanced AMD or vision loss due to AMD in 1 eye</a:t>
            </a:r>
          </a:p>
          <a:p>
            <a:pPr lvl="1"/>
            <a:r>
              <a:rPr lang="en-US" dirty="0" smtClean="0"/>
              <a:t>At least 1 eye with BCVA 20/32 or better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Age-Related Eye Disease Study (AREDS)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905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Study design: </a:t>
            </a:r>
          </a:p>
          <a:p>
            <a:r>
              <a:rPr lang="en-US" dirty="0"/>
              <a:t>p</a:t>
            </a:r>
            <a:r>
              <a:rPr lang="en-US" dirty="0" smtClean="0"/>
              <a:t>articipants randomly </a:t>
            </a:r>
            <a:r>
              <a:rPr lang="en-US" dirty="0"/>
              <a:t>assigned </a:t>
            </a:r>
            <a:r>
              <a:rPr lang="en-US" dirty="0" smtClean="0"/>
              <a:t>to 1 of 4 groups to </a:t>
            </a:r>
            <a:r>
              <a:rPr lang="en-US" dirty="0"/>
              <a:t>receive daily oral tablets </a:t>
            </a:r>
            <a:r>
              <a:rPr lang="en-US" dirty="0" smtClean="0"/>
              <a:t>containing:</a:t>
            </a:r>
          </a:p>
          <a:p>
            <a:pPr lvl="1"/>
            <a:r>
              <a:rPr lang="en-US" dirty="0" smtClean="0"/>
              <a:t>Group 1: antioxidants </a:t>
            </a:r>
            <a:r>
              <a:rPr lang="en-US" dirty="0"/>
              <a:t>(vitamin C, 500 mg; vitamin E, 400 IU; and beta carotene, 15 mg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Group 2: zinc 80 mg (as zinc oxide) and </a:t>
            </a:r>
            <a:r>
              <a:rPr lang="en-US" dirty="0"/>
              <a:t>copper, 2 </a:t>
            </a:r>
            <a:r>
              <a:rPr lang="en-US" dirty="0" smtClean="0"/>
              <a:t>mg (as </a:t>
            </a:r>
            <a:r>
              <a:rPr lang="en-US" dirty="0"/>
              <a:t>cupric </a:t>
            </a:r>
            <a:r>
              <a:rPr lang="en-US" dirty="0" smtClean="0"/>
              <a:t>oxide)</a:t>
            </a:r>
          </a:p>
          <a:p>
            <a:pPr lvl="1"/>
            <a:r>
              <a:rPr lang="en-US" dirty="0" smtClean="0"/>
              <a:t>Group 3: antioxidants </a:t>
            </a:r>
            <a:r>
              <a:rPr lang="en-US" dirty="0"/>
              <a:t>plus </a:t>
            </a:r>
            <a:r>
              <a:rPr lang="en-US" dirty="0" smtClean="0"/>
              <a:t>zinc</a:t>
            </a:r>
          </a:p>
          <a:p>
            <a:pPr lvl="1"/>
            <a:r>
              <a:rPr lang="en-US" dirty="0" smtClean="0"/>
              <a:t>Group 4: placebo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Age-Related Eye Disease Study (AREDS)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Results:</a:t>
            </a:r>
          </a:p>
          <a:p>
            <a:r>
              <a:rPr lang="en-US" dirty="0" smtClean="0"/>
              <a:t>Antioxidants + zinc (Group 3)</a:t>
            </a:r>
          </a:p>
          <a:p>
            <a:pPr lvl="1"/>
            <a:r>
              <a:rPr lang="en-US" dirty="0" smtClean="0"/>
              <a:t>statistically significant reduction in risk of developing advanced AMD and vision loss from AMD</a:t>
            </a:r>
          </a:p>
          <a:p>
            <a:pPr lvl="1"/>
            <a:r>
              <a:rPr lang="en-US" dirty="0" smtClean="0"/>
              <a:t>For eyes with intermediate or advanced AMD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Age-Related Eye Disease Study 2 (AREDS2)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Over 4,200 participants, 82 centers; 2012</a:t>
            </a:r>
          </a:p>
          <a:p>
            <a:r>
              <a:rPr lang="en-US" dirty="0" smtClean="0"/>
              <a:t>Ages 50-85 years</a:t>
            </a:r>
          </a:p>
          <a:p>
            <a:pPr>
              <a:buNone/>
            </a:pPr>
            <a:r>
              <a:rPr lang="en-US" dirty="0" smtClean="0"/>
              <a:t>Purpose: </a:t>
            </a:r>
          </a:p>
          <a:p>
            <a:r>
              <a:rPr lang="en-US" dirty="0" smtClean="0"/>
              <a:t>To evaluate the efficacy and safety of </a:t>
            </a:r>
            <a:r>
              <a:rPr lang="en-US" dirty="0" err="1" smtClean="0"/>
              <a:t>lutein</a:t>
            </a:r>
            <a:r>
              <a:rPr lang="en-US" dirty="0" smtClean="0"/>
              <a:t> + </a:t>
            </a:r>
            <a:r>
              <a:rPr lang="en-US" dirty="0" err="1" smtClean="0"/>
              <a:t>zeaxanthin</a:t>
            </a:r>
            <a:r>
              <a:rPr lang="en-US" dirty="0" smtClean="0"/>
              <a:t> (L+Z) and/or omega-3 fatty acids in reducing the risk of developing advanced AMD</a:t>
            </a:r>
          </a:p>
          <a:p>
            <a:r>
              <a:rPr lang="en-US" dirty="0" smtClean="0"/>
              <a:t>To assess the reduction in zinc and the omission of beta-carotene from original AREDS formulation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Age-Related Eye Disease Study 2 (AREDS2)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355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Inclusion criteria:</a:t>
            </a:r>
          </a:p>
          <a:p>
            <a:r>
              <a:rPr lang="en-US" dirty="0" smtClean="0"/>
              <a:t>Bilateral large </a:t>
            </a:r>
            <a:r>
              <a:rPr lang="en-US" dirty="0" err="1" smtClean="0"/>
              <a:t>drusen</a:t>
            </a:r>
            <a:r>
              <a:rPr lang="en-US" dirty="0" smtClean="0"/>
              <a:t> or </a:t>
            </a:r>
          </a:p>
          <a:p>
            <a:r>
              <a:rPr lang="en-US" dirty="0" smtClean="0"/>
              <a:t>Large </a:t>
            </a:r>
            <a:r>
              <a:rPr lang="en-US" dirty="0" err="1" smtClean="0"/>
              <a:t>drusen</a:t>
            </a:r>
            <a:r>
              <a:rPr lang="en-US" dirty="0" smtClean="0"/>
              <a:t> in one eye and advanced AMD (</a:t>
            </a:r>
            <a:r>
              <a:rPr lang="en-US" dirty="0" err="1" smtClean="0"/>
              <a:t>neovascular</a:t>
            </a:r>
            <a:r>
              <a:rPr lang="en-US" dirty="0" smtClean="0"/>
              <a:t> AMD or central geographic atrophy) in the fellow eye</a:t>
            </a:r>
          </a:p>
          <a:p>
            <a:pPr>
              <a:buNone/>
            </a:pPr>
            <a:r>
              <a:rPr lang="en-US" dirty="0" smtClean="0"/>
              <a:t>Results:</a:t>
            </a:r>
          </a:p>
          <a:p>
            <a:r>
              <a:rPr lang="en-US" dirty="0" smtClean="0"/>
              <a:t>No change in rate of AMD progression with replacement of beta-carotene by </a:t>
            </a:r>
            <a:r>
              <a:rPr lang="en-US" dirty="0" err="1" smtClean="0"/>
              <a:t>lutein</a:t>
            </a:r>
            <a:r>
              <a:rPr lang="en-US" dirty="0" smtClean="0"/>
              <a:t> or </a:t>
            </a:r>
            <a:r>
              <a:rPr lang="en-US" dirty="0" err="1" smtClean="0"/>
              <a:t>zeaxanthin</a:t>
            </a:r>
            <a:r>
              <a:rPr lang="en-US" dirty="0" smtClean="0"/>
              <a:t> compared to original AREDS</a:t>
            </a:r>
          </a:p>
          <a:p>
            <a:r>
              <a:rPr lang="en-US" dirty="0" smtClean="0"/>
              <a:t>No effect of omega 3 fatty acids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Vitamin Formulas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AREDS</a:t>
            </a:r>
          </a:p>
          <a:p>
            <a:r>
              <a:rPr lang="en-US" dirty="0" smtClean="0"/>
              <a:t>Vitamin C 500mg</a:t>
            </a:r>
          </a:p>
          <a:p>
            <a:r>
              <a:rPr lang="en-US" dirty="0" smtClean="0"/>
              <a:t>Vitamin E 400 IU</a:t>
            </a:r>
          </a:p>
          <a:p>
            <a:r>
              <a:rPr lang="en-US" dirty="0" smtClean="0"/>
              <a:t>Zinc oxide 80mg</a:t>
            </a:r>
          </a:p>
          <a:p>
            <a:r>
              <a:rPr lang="en-US" dirty="0" smtClean="0"/>
              <a:t>Cupric oxide 2mg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Beta-carotene 15mg</a:t>
            </a:r>
          </a:p>
          <a:p>
            <a:r>
              <a:rPr lang="en-US" dirty="0" smtClean="0"/>
              <a:t>Smokers formula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No vitamin 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AREDS2</a:t>
            </a:r>
          </a:p>
          <a:p>
            <a:r>
              <a:rPr lang="en-US" dirty="0" smtClean="0"/>
              <a:t>Vitamin C 500mg</a:t>
            </a:r>
          </a:p>
          <a:p>
            <a:r>
              <a:rPr lang="en-US" dirty="0" smtClean="0"/>
              <a:t>Vitamin E 400 IU</a:t>
            </a:r>
          </a:p>
          <a:p>
            <a:r>
              <a:rPr lang="en-US" dirty="0" smtClean="0"/>
              <a:t>Zinc oxide 80mg</a:t>
            </a:r>
          </a:p>
          <a:p>
            <a:r>
              <a:rPr lang="en-US" dirty="0" smtClean="0"/>
              <a:t>Cupric oxide 2mg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Lutein</a:t>
            </a:r>
            <a:r>
              <a:rPr lang="en-US" dirty="0" smtClean="0">
                <a:solidFill>
                  <a:srgbClr val="FF0000"/>
                </a:solidFill>
              </a:rPr>
              <a:t> 10mg </a:t>
            </a:r>
            <a:r>
              <a:rPr lang="en-US" dirty="0">
                <a:solidFill>
                  <a:srgbClr val="FF0000"/>
                </a:solidFill>
              </a:rPr>
              <a:t>and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Zeaxanthin</a:t>
            </a:r>
            <a:r>
              <a:rPr lang="en-US" dirty="0" smtClean="0">
                <a:solidFill>
                  <a:srgbClr val="FF0000"/>
                </a:solidFill>
              </a:rPr>
              <a:t> 2mg</a:t>
            </a:r>
          </a:p>
          <a:p>
            <a:r>
              <a:rPr lang="en-US" dirty="0" smtClean="0"/>
              <a:t>Smokers formula </a:t>
            </a:r>
            <a:r>
              <a:rPr lang="en-US" dirty="0" smtClean="0">
                <a:solidFill>
                  <a:srgbClr val="FF0000"/>
                </a:solidFill>
              </a:rPr>
              <a:t>not needed </a:t>
            </a:r>
            <a:r>
              <a:rPr lang="en-US" dirty="0" smtClean="0"/>
              <a:t>as no Vitamin 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Review definitions</a:t>
            </a:r>
          </a:p>
          <a:p>
            <a:pPr lvl="1"/>
            <a:r>
              <a:rPr lang="en-US" dirty="0" smtClean="0"/>
              <a:t>AMD</a:t>
            </a:r>
          </a:p>
          <a:p>
            <a:pPr lvl="1"/>
            <a:r>
              <a:rPr lang="en-US" dirty="0" err="1" smtClean="0"/>
              <a:t>Drusen</a:t>
            </a:r>
            <a:r>
              <a:rPr lang="en-US" dirty="0" smtClean="0"/>
              <a:t> size and type</a:t>
            </a:r>
          </a:p>
          <a:p>
            <a:r>
              <a:rPr lang="en-US" dirty="0" smtClean="0"/>
              <a:t>Disease classification</a:t>
            </a:r>
          </a:p>
          <a:p>
            <a:r>
              <a:rPr lang="en-US" dirty="0" smtClean="0"/>
              <a:t>AREDS and AREDS2 studies</a:t>
            </a:r>
          </a:p>
          <a:p>
            <a:r>
              <a:rPr lang="en-US" dirty="0" smtClean="0"/>
              <a:t>Calculating risk of progression</a:t>
            </a:r>
          </a:p>
          <a:p>
            <a:r>
              <a:rPr lang="en-US" dirty="0" smtClean="0"/>
              <a:t>Treatment and future research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of Advanced AMD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Scoring system</a:t>
            </a:r>
          </a:p>
          <a:p>
            <a:r>
              <a:rPr lang="en-US" dirty="0" smtClean="0"/>
              <a:t>1 point to each eye for:</a:t>
            </a:r>
          </a:p>
          <a:p>
            <a:pPr lvl="1"/>
            <a:r>
              <a:rPr lang="en-US" dirty="0" smtClean="0"/>
              <a:t>At least 1 large </a:t>
            </a:r>
            <a:r>
              <a:rPr lang="en-US" dirty="0" err="1" smtClean="0"/>
              <a:t>druse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Any pigment abnormality (increased or decreased pigment, GA)</a:t>
            </a:r>
          </a:p>
          <a:p>
            <a:pPr lvl="1"/>
            <a:r>
              <a:rPr lang="en-US" dirty="0" smtClean="0"/>
              <a:t>Intermediate </a:t>
            </a:r>
            <a:r>
              <a:rPr lang="en-US" dirty="0" err="1" smtClean="0"/>
              <a:t>drusen</a:t>
            </a:r>
            <a:r>
              <a:rPr lang="en-US" dirty="0" smtClean="0"/>
              <a:t> in BOTH eyes (but no large </a:t>
            </a:r>
            <a:r>
              <a:rPr lang="en-US" dirty="0" err="1" smtClean="0"/>
              <a:t>drusen</a:t>
            </a:r>
            <a:r>
              <a:rPr lang="en-US" dirty="0" smtClean="0"/>
              <a:t> in either)</a:t>
            </a:r>
          </a:p>
          <a:p>
            <a:pPr lvl="1"/>
            <a:r>
              <a:rPr lang="en-US" dirty="0" smtClean="0"/>
              <a:t>Advanced AMD in worse eye: 2 points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of Advanced AMD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Risk factors summed across both eyes</a:t>
            </a:r>
          </a:p>
          <a:p>
            <a:pPr lvl="1"/>
            <a:r>
              <a:rPr lang="en-US" dirty="0" smtClean="0"/>
              <a:t>Range 0-4 possible points</a:t>
            </a:r>
          </a:p>
          <a:p>
            <a:r>
              <a:rPr lang="en-US" dirty="0" smtClean="0"/>
              <a:t>5-year risk of developing advanced AMD in at least one eye can be approximated</a:t>
            </a:r>
          </a:p>
          <a:p>
            <a:pPr lvl="1"/>
            <a:r>
              <a:rPr lang="en-US" dirty="0" smtClean="0"/>
              <a:t>0: 0.5% </a:t>
            </a:r>
          </a:p>
          <a:p>
            <a:pPr lvl="1"/>
            <a:r>
              <a:rPr lang="en-US" dirty="0" smtClean="0"/>
              <a:t>1: 3%</a:t>
            </a:r>
          </a:p>
          <a:p>
            <a:pPr lvl="1"/>
            <a:r>
              <a:rPr lang="en-US" dirty="0" smtClean="0"/>
              <a:t>2: 12%</a:t>
            </a:r>
          </a:p>
          <a:p>
            <a:pPr lvl="1"/>
            <a:r>
              <a:rPr lang="en-US" dirty="0" smtClean="0"/>
              <a:t>3: 25%</a:t>
            </a:r>
          </a:p>
          <a:p>
            <a:pPr lvl="1"/>
            <a:r>
              <a:rPr lang="en-US" dirty="0" smtClean="0"/>
              <a:t>4: 50%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and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AREDS2 regimen (or AREDS for never-smokers)</a:t>
            </a:r>
          </a:p>
          <a:p>
            <a:pPr lvl="1"/>
            <a:r>
              <a:rPr lang="en-US" dirty="0" smtClean="0"/>
              <a:t>For eyes with intermediate or advanced AMD</a:t>
            </a:r>
          </a:p>
          <a:p>
            <a:r>
              <a:rPr lang="en-US" dirty="0" smtClean="0"/>
              <a:t>Counsel regarding 5-year risk of development of advanced AMD</a:t>
            </a:r>
          </a:p>
          <a:p>
            <a:r>
              <a:rPr lang="en-US" dirty="0" smtClean="0"/>
              <a:t>Modifiable risk factors</a:t>
            </a:r>
          </a:p>
          <a:p>
            <a:pPr lvl="1"/>
            <a:r>
              <a:rPr lang="en-US" dirty="0" smtClean="0"/>
              <a:t>Smoking cessation</a:t>
            </a:r>
          </a:p>
          <a:p>
            <a:pPr lvl="1"/>
            <a:r>
              <a:rPr lang="en-US" dirty="0" smtClean="0"/>
              <a:t>Hypertension control</a:t>
            </a:r>
          </a:p>
          <a:p>
            <a:r>
              <a:rPr lang="en-US" dirty="0" smtClean="0"/>
              <a:t>Home monitoring of monocular near vision</a:t>
            </a:r>
          </a:p>
          <a:p>
            <a:pPr lvl="1"/>
            <a:r>
              <a:rPr lang="en-US" dirty="0" err="1" smtClean="0"/>
              <a:t>Amsler</a:t>
            </a:r>
            <a:r>
              <a:rPr lang="en-US" dirty="0" smtClean="0"/>
              <a:t> grid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2688"/>
            <a:ext cx="8229600" cy="544036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Recent research has linked complement system to the development of AMD</a:t>
            </a:r>
          </a:p>
          <a:p>
            <a:pPr lvl="1"/>
            <a:r>
              <a:rPr lang="en-US" dirty="0" smtClean="0"/>
              <a:t>Particularly complement factor H (CFH) – up to 5x increase in risk of AMD</a:t>
            </a:r>
          </a:p>
          <a:p>
            <a:pPr lvl="1"/>
            <a:r>
              <a:rPr lang="en-US" dirty="0" smtClean="0"/>
              <a:t>Many studies targeting complement system</a:t>
            </a:r>
          </a:p>
          <a:p>
            <a:pPr lvl="2"/>
            <a:r>
              <a:rPr lang="en-US" dirty="0"/>
              <a:t>A</a:t>
            </a:r>
            <a:r>
              <a:rPr lang="en-US" dirty="0" smtClean="0"/>
              <a:t>nti-complement factor D</a:t>
            </a:r>
          </a:p>
          <a:p>
            <a:pPr lvl="2"/>
            <a:r>
              <a:rPr lang="en-US" dirty="0" smtClean="0"/>
              <a:t>Antibody to C5</a:t>
            </a:r>
          </a:p>
          <a:p>
            <a:r>
              <a:rPr lang="en-US" dirty="0" smtClean="0"/>
              <a:t>Other targets</a:t>
            </a:r>
          </a:p>
          <a:p>
            <a:pPr lvl="1"/>
            <a:r>
              <a:rPr lang="en-US" dirty="0" smtClean="0"/>
              <a:t>Antibody to </a:t>
            </a:r>
            <a:r>
              <a:rPr lang="en-US" dirty="0" err="1" smtClean="0"/>
              <a:t>β-amyloid</a:t>
            </a:r>
            <a:endParaRPr lang="en-US" dirty="0" smtClean="0"/>
          </a:p>
          <a:p>
            <a:pPr lvl="1"/>
            <a:r>
              <a:rPr lang="en-US" dirty="0" smtClean="0"/>
              <a:t>Subretinal injection of stem-cell derived RPE cells</a:t>
            </a:r>
          </a:p>
          <a:p>
            <a:pPr lvl="1"/>
            <a:r>
              <a:rPr lang="en-US" dirty="0" smtClean="0"/>
              <a:t>RPE65 inhibitor: modulates visual cycle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35913"/>
          </a:xfrm>
        </p:spPr>
        <p:txBody>
          <a:bodyPr>
            <a:normAutofit fontScale="55000" lnSpcReduction="20000"/>
          </a:bodyPr>
          <a:lstStyle/>
          <a:p>
            <a:r>
              <a:rPr lang="en-US" dirty="0" err="1" smtClean="0"/>
              <a:t>Bressler</a:t>
            </a:r>
            <a:r>
              <a:rPr lang="en-US" dirty="0" smtClean="0"/>
              <a:t> SB, </a:t>
            </a:r>
            <a:r>
              <a:rPr lang="en-US" dirty="0" err="1" smtClean="0"/>
              <a:t>Bressler</a:t>
            </a:r>
            <a:r>
              <a:rPr lang="en-US" dirty="0" smtClean="0"/>
              <a:t> NM. </a:t>
            </a:r>
            <a:r>
              <a:rPr lang="en-US" dirty="0"/>
              <a:t>Age-Related Macular Degeneration:</a:t>
            </a:r>
            <a:r>
              <a:rPr lang="en-US" dirty="0" smtClean="0"/>
              <a:t> Non</a:t>
            </a:r>
            <a:r>
              <a:rPr lang="en-US" dirty="0"/>
              <a:t>-</a:t>
            </a:r>
            <a:r>
              <a:rPr lang="en-US" dirty="0" err="1"/>
              <a:t>neovascular</a:t>
            </a:r>
            <a:r>
              <a:rPr lang="en-US" dirty="0"/>
              <a:t> Early AMD, Intermediate AMD,</a:t>
            </a:r>
            <a:r>
              <a:rPr lang="en-US" dirty="0" smtClean="0"/>
              <a:t> and </a:t>
            </a:r>
            <a:r>
              <a:rPr lang="en-US" dirty="0"/>
              <a:t>Geographic </a:t>
            </a:r>
            <a:r>
              <a:rPr lang="en-US" dirty="0" smtClean="0"/>
              <a:t>Atrophy. </a:t>
            </a:r>
            <a:r>
              <a:rPr lang="en-US" dirty="0"/>
              <a:t>In: Ryan SJ, </a:t>
            </a:r>
            <a:r>
              <a:rPr lang="en-US" dirty="0" err="1"/>
              <a:t>Schachat</a:t>
            </a:r>
            <a:r>
              <a:rPr lang="en-US" dirty="0"/>
              <a:t>, </a:t>
            </a:r>
            <a:r>
              <a:rPr lang="en-US" dirty="0" err="1"/>
              <a:t>Sadda</a:t>
            </a:r>
            <a:r>
              <a:rPr lang="en-US" dirty="0"/>
              <a:t> SR, eds. </a:t>
            </a:r>
            <a:r>
              <a:rPr lang="en-US" i="1" dirty="0"/>
              <a:t>Retina</a:t>
            </a:r>
            <a:r>
              <a:rPr lang="en-US" dirty="0"/>
              <a:t>. 5</a:t>
            </a:r>
            <a:r>
              <a:rPr lang="en-US" baseline="30000" dirty="0"/>
              <a:t>th</a:t>
            </a:r>
            <a:r>
              <a:rPr lang="en-US" dirty="0"/>
              <a:t> ed. Philadelphia: Elsevier/Mosby; 2013</a:t>
            </a:r>
            <a:r>
              <a:rPr lang="en-US" dirty="0" smtClean="0"/>
              <a:t> :1150-82.</a:t>
            </a:r>
          </a:p>
          <a:p>
            <a:r>
              <a:rPr lang="en-US" dirty="0"/>
              <a:t>Basic and clinical science course (BCSC) Section 12: Retina and Vitreous. San Francisco, CA: American Academy of Ophthalmology; 2011:109-132.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Chakravarthy</a:t>
            </a:r>
            <a:r>
              <a:rPr lang="en-US" dirty="0" smtClean="0"/>
              <a:t>, U. “Classification of Age-related Macular Degeneration”. </a:t>
            </a:r>
            <a:r>
              <a:rPr lang="en-US" i="1" dirty="0" smtClean="0"/>
              <a:t>Retinal Physician</a:t>
            </a:r>
            <a:r>
              <a:rPr lang="en-US" dirty="0" smtClean="0"/>
              <a:t>. http://www.retinalphysician.com/issues/2012/october-2012/classification-of-age-related-macular-degeneration. 1 Oct 2012</a:t>
            </a:r>
          </a:p>
          <a:p>
            <a:r>
              <a:rPr lang="en-US" dirty="0" smtClean="0"/>
              <a:t>Age-Related Eye Disease Study Research Group. A Randomized, Placebo-Controlled, Clinical Trial of High-Dose Supplementation With Vitamins C and E, Beta Carotene, and Zinc for Age-Related Macular Degeneration and Vision Loss: AREDS Report No. 8. Arch </a:t>
            </a:r>
            <a:r>
              <a:rPr lang="en-US" dirty="0" err="1" smtClean="0"/>
              <a:t>Ophthalmol</a:t>
            </a:r>
            <a:r>
              <a:rPr lang="en-US" dirty="0" smtClean="0"/>
              <a:t> 2001; 119(10): 1417–36.</a:t>
            </a:r>
          </a:p>
          <a:p>
            <a:r>
              <a:rPr lang="en-US" dirty="0" smtClean="0"/>
              <a:t>Age-Related Eye Disease Study Research Group. A Simplified Severity Scale for Age-Related Macular Degeneration: AREDS Report No. 18. Arch </a:t>
            </a:r>
            <a:r>
              <a:rPr lang="en-US" dirty="0" err="1" smtClean="0"/>
              <a:t>Ophthalmol</a:t>
            </a:r>
            <a:r>
              <a:rPr lang="en-US" dirty="0" smtClean="0"/>
              <a:t> 2005; 123(11): 1570–74. </a:t>
            </a:r>
          </a:p>
          <a:p>
            <a:r>
              <a:rPr lang="en-US" dirty="0" smtClean="0"/>
              <a:t>Chew EY, Clemons T, </a:t>
            </a:r>
            <a:r>
              <a:rPr lang="en-US" dirty="0" err="1" smtClean="0"/>
              <a:t>SanGiovanni</a:t>
            </a:r>
            <a:r>
              <a:rPr lang="en-US" dirty="0" smtClean="0"/>
              <a:t> JP, et al. The Age-Related Eye Disease Study 2 (AREDS2): Study Design and Baseline Characteristics (AREDS2 Report Number 1). Ophthalmology 2012; 119(11): 2282–89.</a:t>
            </a:r>
          </a:p>
          <a:p>
            <a:r>
              <a:rPr lang="en-US" dirty="0" err="1" smtClean="0"/>
              <a:t>DeAngelis</a:t>
            </a:r>
            <a:r>
              <a:rPr lang="en-US" dirty="0" smtClean="0"/>
              <a:t> MM, </a:t>
            </a:r>
            <a:r>
              <a:rPr lang="en-US" dirty="0" err="1" smtClean="0"/>
              <a:t>Silveira</a:t>
            </a:r>
            <a:r>
              <a:rPr lang="en-US" dirty="0" smtClean="0"/>
              <a:t> AC, Carr EA, Kim IK. Genetics of Age-Related Macular Degeneration: Current Concepts, Future Directions. </a:t>
            </a:r>
            <a:r>
              <a:rPr lang="en-US" dirty="0" err="1" smtClean="0"/>
              <a:t>Semin</a:t>
            </a:r>
            <a:r>
              <a:rPr lang="en-US" dirty="0" smtClean="0"/>
              <a:t> </a:t>
            </a:r>
            <a:r>
              <a:rPr lang="en-US" dirty="0" err="1" smtClean="0"/>
              <a:t>Ophthalmol</a:t>
            </a:r>
            <a:r>
              <a:rPr lang="en-US" dirty="0" smtClean="0"/>
              <a:t> 2011; 26(3): 77–93.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AMD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90532"/>
          </a:xfrm>
        </p:spPr>
        <p:txBody>
          <a:bodyPr>
            <a:normAutofit/>
          </a:bodyPr>
          <a:lstStyle/>
          <a:p>
            <a:r>
              <a:rPr lang="en-US" dirty="0" smtClean="0"/>
              <a:t>Leading </a:t>
            </a:r>
            <a:r>
              <a:rPr lang="en-US" dirty="0"/>
              <a:t>cause of irreversible vision </a:t>
            </a:r>
            <a:r>
              <a:rPr lang="en-US" dirty="0" smtClean="0"/>
              <a:t>loss in US among persons &gt; 65 years</a:t>
            </a:r>
          </a:p>
          <a:p>
            <a:pPr lvl="1"/>
            <a:r>
              <a:rPr lang="en-US" dirty="0" smtClean="0"/>
              <a:t>At least age 50 years</a:t>
            </a:r>
          </a:p>
          <a:p>
            <a:r>
              <a:rPr lang="en-US" dirty="0" smtClean="0"/>
              <a:t>Theorized: oxidative stress, chronic inflammation, predisposing genetic and environmental factors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Hallmark of AMD = yellow subretinal deposits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err="1" smtClean="0"/>
              <a:t>drusen</a:t>
            </a:r>
            <a:r>
              <a:rPr lang="en-US" dirty="0" smtClean="0"/>
              <a:t> </a:t>
            </a:r>
          </a:p>
          <a:p>
            <a:r>
              <a:rPr lang="en-US" dirty="0" smtClean="0"/>
              <a:t>Often accompanied by hypo or </a:t>
            </a:r>
            <a:r>
              <a:rPr lang="en-US" dirty="0" err="1" smtClean="0"/>
              <a:t>hyperpigmentary</a:t>
            </a:r>
            <a:r>
              <a:rPr lang="en-US" dirty="0" smtClean="0"/>
              <a:t> changes of the retinal pigment epithelium (RPE)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Two forms:</a:t>
            </a:r>
          </a:p>
          <a:p>
            <a:pPr lvl="1"/>
            <a:r>
              <a:rPr lang="en-US" dirty="0" smtClean="0"/>
              <a:t>Non-</a:t>
            </a:r>
            <a:r>
              <a:rPr lang="en-US" dirty="0" err="1" smtClean="0"/>
              <a:t>neovascular</a:t>
            </a:r>
            <a:r>
              <a:rPr lang="en-US" dirty="0" smtClean="0"/>
              <a:t> (Dry): 80-90%</a:t>
            </a:r>
          </a:p>
          <a:p>
            <a:pPr lvl="1"/>
            <a:r>
              <a:rPr lang="en-US" dirty="0" err="1" smtClean="0"/>
              <a:t>Neovascular</a:t>
            </a:r>
            <a:r>
              <a:rPr lang="en-US" dirty="0" smtClean="0"/>
              <a:t> (Wet): 10-20%</a:t>
            </a:r>
          </a:p>
          <a:p>
            <a:pPr lvl="2"/>
            <a:r>
              <a:rPr lang="en-US" dirty="0" smtClean="0"/>
              <a:t>Occurs when abnormal blood vessels develop in the sub-RPE or subretinal space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Risk factors for AMD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Increasing age</a:t>
            </a:r>
          </a:p>
          <a:p>
            <a:r>
              <a:rPr lang="en-US" dirty="0" smtClean="0"/>
              <a:t>Smoking</a:t>
            </a:r>
          </a:p>
          <a:p>
            <a:r>
              <a:rPr lang="en-US" dirty="0" smtClean="0"/>
              <a:t>Hypertension</a:t>
            </a:r>
          </a:p>
          <a:p>
            <a:r>
              <a:rPr lang="en-US" dirty="0" smtClean="0"/>
              <a:t>Female sex</a:t>
            </a:r>
          </a:p>
          <a:p>
            <a:r>
              <a:rPr lang="en-US" dirty="0" smtClean="0"/>
              <a:t>Caucasian race</a:t>
            </a:r>
          </a:p>
          <a:p>
            <a:r>
              <a:rPr lang="en-US" dirty="0" err="1" smtClean="0"/>
              <a:t>Hyperopia</a:t>
            </a:r>
            <a:endParaRPr lang="en-US" dirty="0" smtClean="0"/>
          </a:p>
          <a:p>
            <a:r>
              <a:rPr lang="en-US" dirty="0" smtClean="0"/>
              <a:t>Positive family history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Categorizing Dry AMD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Drusen</a:t>
            </a:r>
            <a:r>
              <a:rPr lang="en-US" dirty="0" smtClean="0"/>
              <a:t> size</a:t>
            </a:r>
          </a:p>
          <a:p>
            <a:r>
              <a:rPr lang="en-US" dirty="0" smtClean="0"/>
              <a:t>Type of </a:t>
            </a:r>
            <a:r>
              <a:rPr lang="en-US" dirty="0" err="1" smtClean="0"/>
              <a:t>drusen</a:t>
            </a:r>
            <a:endParaRPr lang="en-US" dirty="0" smtClean="0"/>
          </a:p>
          <a:p>
            <a:r>
              <a:rPr lang="en-US" dirty="0" smtClean="0"/>
              <a:t>Presence of </a:t>
            </a:r>
            <a:r>
              <a:rPr lang="en-US" dirty="0" err="1" smtClean="0"/>
              <a:t>pigmentary</a:t>
            </a:r>
            <a:r>
              <a:rPr lang="en-US" dirty="0" smtClean="0"/>
              <a:t> changes</a:t>
            </a:r>
          </a:p>
          <a:p>
            <a:r>
              <a:rPr lang="en-US" dirty="0" smtClean="0"/>
              <a:t>Geographic atrophy</a:t>
            </a:r>
          </a:p>
          <a:p>
            <a:r>
              <a:rPr lang="en-US" dirty="0" err="1" smtClean="0"/>
              <a:t>Neovascularization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Drusen</a:t>
            </a:r>
            <a:r>
              <a:rPr lang="en-US" dirty="0" smtClean="0"/>
              <a:t> Size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Small: &lt;64μm in diameter</a:t>
            </a:r>
          </a:p>
          <a:p>
            <a:r>
              <a:rPr lang="en-US" dirty="0" smtClean="0"/>
              <a:t>Intermediate: 64-124μm in diameter</a:t>
            </a:r>
          </a:p>
          <a:p>
            <a:r>
              <a:rPr lang="en-US" dirty="0" smtClean="0"/>
              <a:t>Large: 125μm in diameter</a:t>
            </a:r>
          </a:p>
          <a:p>
            <a:pPr lvl="1"/>
            <a:r>
              <a:rPr lang="en-US" dirty="0" smtClean="0"/>
              <a:t>Width of </a:t>
            </a:r>
            <a:r>
              <a:rPr lang="en-US" dirty="0"/>
              <a:t>a large</a:t>
            </a:r>
            <a:r>
              <a:rPr lang="en-US" dirty="0" smtClean="0"/>
              <a:t> retinal vein </a:t>
            </a:r>
            <a:r>
              <a:rPr lang="en-US" dirty="0"/>
              <a:t>at disc margin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1274</Words>
  <Application>Microsoft Office PowerPoint</Application>
  <PresentationFormat>On-screen Show (4:3)</PresentationFormat>
  <Paragraphs>191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Dry AMD Update </vt:lpstr>
      <vt:lpstr>Financial Disclosures</vt:lpstr>
      <vt:lpstr>Overview</vt:lpstr>
      <vt:lpstr>What is AMD</vt:lpstr>
      <vt:lpstr>PowerPoint Presentation</vt:lpstr>
      <vt:lpstr>PowerPoint Presentation</vt:lpstr>
      <vt:lpstr>Risk factors for AMD</vt:lpstr>
      <vt:lpstr>Categorizing Dry AMD</vt:lpstr>
      <vt:lpstr>Drusen Size</vt:lpstr>
      <vt:lpstr>Type of Drusen</vt:lpstr>
      <vt:lpstr>Type of Drusen</vt:lpstr>
      <vt:lpstr>Type of Drusen</vt:lpstr>
      <vt:lpstr>Grading AMD Severity</vt:lpstr>
      <vt:lpstr>Grading AMD Severity</vt:lpstr>
      <vt:lpstr>Grading AMD Severity</vt:lpstr>
      <vt:lpstr>Grading AMD Severity</vt:lpstr>
      <vt:lpstr>Neovascular AMD</vt:lpstr>
      <vt:lpstr>PowerPoint Presentation</vt:lpstr>
      <vt:lpstr>PowerPoint Presentation</vt:lpstr>
      <vt:lpstr>PowerPoint Presentation</vt:lpstr>
      <vt:lpstr>PowerPoint Presentation</vt:lpstr>
      <vt:lpstr>Treatment of Dry AMD</vt:lpstr>
      <vt:lpstr>Age-Related Eye Disease Study (AREDS)</vt:lpstr>
      <vt:lpstr>Age-Related Eye Disease Study (AREDS)</vt:lpstr>
      <vt:lpstr>Age-Related Eye Disease Study (AREDS)</vt:lpstr>
      <vt:lpstr>Age-Related Eye Disease Study (AREDS)</vt:lpstr>
      <vt:lpstr>Age-Related Eye Disease Study 2 (AREDS2)</vt:lpstr>
      <vt:lpstr>Age-Related Eye Disease Study 2 (AREDS2)</vt:lpstr>
      <vt:lpstr>Vitamin Formulas</vt:lpstr>
      <vt:lpstr>Risk of Advanced AMD</vt:lpstr>
      <vt:lpstr>Risk of Advanced AMD</vt:lpstr>
      <vt:lpstr>Treatment and Monitoring</vt:lpstr>
      <vt:lpstr>Future Research</vt:lpstr>
      <vt:lpstr>References</vt:lpstr>
    </vt:vector>
  </TitlesOfParts>
  <Company>rcm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 on Dry AMD</dc:title>
  <dc:creator>Randee Miller</dc:creator>
  <cp:lastModifiedBy>Donna Lemley</cp:lastModifiedBy>
  <cp:revision>57</cp:revision>
  <dcterms:created xsi:type="dcterms:W3CDTF">2017-01-16T20:25:22Z</dcterms:created>
  <dcterms:modified xsi:type="dcterms:W3CDTF">2017-01-17T18:20:26Z</dcterms:modified>
</cp:coreProperties>
</file>