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4" r:id="rId1"/>
  </p:sldMasterIdLst>
  <p:notesMasterIdLst>
    <p:notesMasterId r:id="rId25"/>
  </p:notes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7" r:id="rId10"/>
    <p:sldId id="270" r:id="rId11"/>
    <p:sldId id="280" r:id="rId12"/>
    <p:sldId id="268" r:id="rId13"/>
    <p:sldId id="269" r:id="rId14"/>
    <p:sldId id="265" r:id="rId15"/>
    <p:sldId id="274" r:id="rId16"/>
    <p:sldId id="266" r:id="rId17"/>
    <p:sldId id="271" r:id="rId18"/>
    <p:sldId id="272" r:id="rId19"/>
    <p:sldId id="275" r:id="rId20"/>
    <p:sldId id="276" r:id="rId21"/>
    <p:sldId id="278" r:id="rId22"/>
    <p:sldId id="279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0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CCEA8-ECBC-FB44-9D2D-A93C1A9DFAD3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B124E-0510-E544-B92D-0FF0FFFB6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6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B124E-0510-E544-B92D-0FF0FFFB6D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B124E-0510-E544-B92D-0FF0FFFB6D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2FE3-7339-984B-B0DD-17F724674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2FE3-7339-984B-B0DD-17F724674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2FE3-7339-984B-B0DD-17F724674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smtClean="0"/>
              <a:pPr/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2FE3-7339-984B-B0DD-17F724674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2FE3-7339-984B-B0DD-17F724674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2FE3-7339-984B-B0DD-17F724674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2FE3-7339-984B-B0DD-17F724674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2FE3-7339-984B-B0DD-17F724674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571A-18CB-6D47-B89D-7CFB49A229E9}" type="datetimeFigureOut">
              <a:rPr lang="en-US" smtClean="0"/>
              <a:pPr/>
              <a:t>01/17/2017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82FE3-7339-984B-B0DD-17F724674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Retinal OCT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Randee Miller Watson, MD</a:t>
            </a:r>
          </a:p>
          <a:p>
            <a:r>
              <a:rPr lang="en-US" dirty="0" smtClean="0"/>
              <a:t>Retina Consultants of Michigan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get OCT?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aid in diagnosis/better visualize retinal layers</a:t>
            </a:r>
          </a:p>
          <a:p>
            <a:pPr lvl="1"/>
            <a:r>
              <a:rPr lang="en-US" dirty="0" smtClean="0"/>
              <a:t>Abnormality seen on </a:t>
            </a:r>
            <a:r>
              <a:rPr lang="en-US" dirty="0" err="1" smtClean="0"/>
              <a:t>fundus</a:t>
            </a:r>
            <a:r>
              <a:rPr lang="en-US" dirty="0" smtClean="0"/>
              <a:t> exam</a:t>
            </a:r>
          </a:p>
          <a:p>
            <a:pPr lvl="2"/>
            <a:r>
              <a:rPr lang="en-US" dirty="0" err="1" smtClean="0"/>
              <a:t>Drusen</a:t>
            </a:r>
            <a:r>
              <a:rPr lang="en-US" dirty="0" smtClean="0"/>
              <a:t>, diabetes, vein occlusion, atrophy, scar, edema</a:t>
            </a:r>
          </a:p>
          <a:p>
            <a:pPr lvl="1"/>
            <a:r>
              <a:rPr lang="en-US" dirty="0" smtClean="0"/>
              <a:t>Poor VA without identifiable pathology</a:t>
            </a:r>
          </a:p>
          <a:p>
            <a:r>
              <a:rPr lang="en-US" dirty="0" smtClean="0"/>
              <a:t>Monitor disease progression/change</a:t>
            </a:r>
          </a:p>
          <a:p>
            <a:r>
              <a:rPr lang="en-US" dirty="0" smtClean="0"/>
              <a:t>Monitor response to 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How to use OCT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Interpreting OCT reports</a:t>
            </a:r>
          </a:p>
          <a:p>
            <a:r>
              <a:rPr lang="en-US" dirty="0" smtClean="0"/>
              <a:t>Describing OCT images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Macular OCT Printed Reports</a:t>
            </a:r>
            <a:endParaRPr lang="en-US" dirty="0"/>
          </a:p>
        </p:txBody>
      </p:sp>
      <p:pic>
        <p:nvPicPr>
          <p:cNvPr id="6" name="Content Placeholder 5" descr="OCTprintou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2" r="-181"/>
          <a:stretch>
            <a:fillRect/>
          </a:stretch>
        </p:blipFill>
        <p:spPr>
          <a:xfrm>
            <a:off x="2616200" y="1600200"/>
            <a:ext cx="4261558" cy="4938322"/>
          </a:xfrm>
        </p:spPr>
      </p:pic>
      <p:sp>
        <p:nvSpPr>
          <p:cNvPr id="7" name="TextBox 6"/>
          <p:cNvSpPr txBox="1"/>
          <p:nvPr/>
        </p:nvSpPr>
        <p:spPr>
          <a:xfrm>
            <a:off x="86336" y="1975668"/>
            <a:ext cx="2367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Infrared </a:t>
            </a:r>
            <a:r>
              <a:rPr lang="en-US" sz="1200" dirty="0" err="1" smtClean="0"/>
              <a:t>fundus</a:t>
            </a:r>
            <a:r>
              <a:rPr lang="en-US" sz="1200" dirty="0" smtClean="0"/>
              <a:t> image with color-coded topographical overlay with ETDRS grid  that allows for comparison to normative data</a:t>
            </a:r>
          </a:p>
          <a:p>
            <a:endParaRPr lang="en-US" sz="1200" dirty="0" smtClean="0"/>
          </a:p>
          <a:p>
            <a:r>
              <a:rPr lang="en-US" sz="1200" dirty="0" smtClean="0"/>
              <a:t>Important: the EDTRS grid overlay is movable and may be inaccurate if not properly centered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070628" y="1380680"/>
            <a:ext cx="183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ETDRS grid with thickness measurements displayed in each macular sector and color-coded topographical map of current scan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070628" y="2583597"/>
            <a:ext cx="183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ETDRS grid with thickness measurements and color-coded topographical map of reference scan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070628" y="3566994"/>
            <a:ext cx="183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ETDRS grid and color-coded topographical map displaying change in thickness compared to reference scan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6336" y="4582657"/>
            <a:ext cx="236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Horizontal line scan overlaying infrared </a:t>
            </a:r>
            <a:r>
              <a:rPr lang="en-US" sz="1200" dirty="0" err="1" smtClean="0"/>
              <a:t>fundus</a:t>
            </a:r>
            <a:r>
              <a:rPr lang="en-US" sz="1200" dirty="0" smtClean="0"/>
              <a:t> image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70628" y="4813489"/>
            <a:ext cx="183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Corresponding macular thickness </a:t>
            </a:r>
            <a:r>
              <a:rPr lang="en-US" sz="1200" dirty="0"/>
              <a:t>B</a:t>
            </a:r>
            <a:r>
              <a:rPr lang="en-US" sz="1200" dirty="0" smtClean="0"/>
              <a:t>-scan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70628" y="5376754"/>
            <a:ext cx="183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Color-coded graph displaying change in thickness compared to reference scan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86336" y="1975668"/>
            <a:ext cx="2212364" cy="86913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98700" y="2400303"/>
            <a:ext cx="635000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6336" y="2933700"/>
            <a:ext cx="2250464" cy="633294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336" y="4582657"/>
            <a:ext cx="2059964" cy="471278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46300" y="4813489"/>
            <a:ext cx="635000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70628" y="1380679"/>
            <a:ext cx="1834288" cy="120032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70628" y="2636629"/>
            <a:ext cx="1834288" cy="77796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70628" y="3570728"/>
            <a:ext cx="1834288" cy="103732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70628" y="5414854"/>
            <a:ext cx="1834288" cy="77796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70628" y="4803876"/>
            <a:ext cx="1834288" cy="471278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6375400" y="1975668"/>
            <a:ext cx="695228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6375400" y="2933700"/>
            <a:ext cx="695228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6375400" y="3860800"/>
            <a:ext cx="695228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6375400" y="4815077"/>
            <a:ext cx="695228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375400" y="6018212"/>
            <a:ext cx="695228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Macular OCT Printed Reports</a:t>
            </a:r>
            <a:endParaRPr lang="en-US" dirty="0"/>
          </a:p>
        </p:txBody>
      </p:sp>
      <p:pic>
        <p:nvPicPr>
          <p:cNvPr id="5" name="Content Placeholder 4" descr="ZeissOCTcub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21" r="-126"/>
          <a:stretch>
            <a:fillRect/>
          </a:stretch>
        </p:blipFill>
        <p:spPr>
          <a:xfrm>
            <a:off x="2453664" y="1600200"/>
            <a:ext cx="4083924" cy="4525963"/>
          </a:xfrm>
        </p:spPr>
      </p:pic>
      <p:sp>
        <p:nvSpPr>
          <p:cNvPr id="4" name="TextBox 3"/>
          <p:cNvSpPr txBox="1"/>
          <p:nvPr/>
        </p:nvSpPr>
        <p:spPr>
          <a:xfrm>
            <a:off x="86336" y="1975668"/>
            <a:ext cx="23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Infrared </a:t>
            </a:r>
            <a:r>
              <a:rPr lang="en-US" sz="1200" dirty="0" err="1" smtClean="0"/>
              <a:t>fundus</a:t>
            </a:r>
            <a:r>
              <a:rPr lang="en-US" sz="1200" dirty="0" smtClean="0"/>
              <a:t> image with color-coded topographical overlay that allows for comparison to normative data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37588" y="1417638"/>
            <a:ext cx="236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ETDRS grid with thickness measurements displayed in each macular sector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537588" y="2116788"/>
            <a:ext cx="236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Magnified image of fovea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537588" y="3094181"/>
            <a:ext cx="236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3D surface maps of ILM-RPE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6336" y="5849164"/>
            <a:ext cx="236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Compares thickness to normative data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6336" y="3371180"/>
            <a:ext cx="236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Horizontal central line scan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6336" y="4866011"/>
            <a:ext cx="236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Vertical central line scan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7588" y="5525998"/>
            <a:ext cx="236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Color-coded summary of central subfield thickness, cube volume, and average cube thickness compared to normative data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86336" y="1975668"/>
            <a:ext cx="2212364" cy="86913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336" y="3371179"/>
            <a:ext cx="2212364" cy="27699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336" y="4866011"/>
            <a:ext cx="2212364" cy="27699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336" y="5849164"/>
            <a:ext cx="2212364" cy="46166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37588" y="1460500"/>
            <a:ext cx="2149212" cy="605488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37588" y="5546419"/>
            <a:ext cx="2149212" cy="81057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37588" y="3094181"/>
            <a:ext cx="2149212" cy="27699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37588" y="2116788"/>
            <a:ext cx="2149212" cy="27699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98700" y="2400303"/>
            <a:ext cx="635000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98700" y="3648179"/>
            <a:ext cx="635000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98700" y="5143010"/>
            <a:ext cx="635000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98700" y="5525998"/>
            <a:ext cx="2324100" cy="600165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5473700" y="1823266"/>
            <a:ext cx="1063888" cy="293521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6210300" y="2268375"/>
            <a:ext cx="327288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210300" y="3371180"/>
            <a:ext cx="327288" cy="1588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192700" y="3717656"/>
            <a:ext cx="894432" cy="204656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5804801" y="4105555"/>
            <a:ext cx="1771830" cy="306256"/>
          </a:xfrm>
          <a:prstGeom prst="straightConnector1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OCT</a:t>
            </a:r>
            <a:endParaRPr lang="en-US" dirty="0"/>
          </a:p>
        </p:txBody>
      </p:sp>
      <p:pic>
        <p:nvPicPr>
          <p:cNvPr id="4" name="Content Placeholder 3" descr="labelled-retinal-layers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47" t="3086" r="2913" b="5437"/>
          <a:stretch>
            <a:fillRect/>
          </a:stretch>
        </p:blipFill>
        <p:spPr>
          <a:xfrm>
            <a:off x="1270000" y="1739900"/>
            <a:ext cx="6578600" cy="4140200"/>
          </a:xfrm>
        </p:spPr>
      </p:pic>
      <p:grpSp>
        <p:nvGrpSpPr>
          <p:cNvPr id="10" name="Group 9"/>
          <p:cNvGrpSpPr/>
          <p:nvPr/>
        </p:nvGrpSpPr>
        <p:grpSpPr>
          <a:xfrm>
            <a:off x="0" y="1636294"/>
            <a:ext cx="9144000" cy="2996666"/>
            <a:chOff x="0" y="1636294"/>
            <a:chExt cx="9144000" cy="2996666"/>
          </a:xfrm>
        </p:grpSpPr>
        <p:pic>
          <p:nvPicPr>
            <p:cNvPr id="5" name="Picture 4" descr="Normal OCT OD.jpg"/>
            <p:cNvPicPr>
              <a:picLocks noChangeAspect="1"/>
            </p:cNvPicPr>
            <p:nvPr/>
          </p:nvPicPr>
          <p:blipFill>
            <a:blip r:embed="rId3"/>
            <a:srcRect b="16420"/>
            <a:stretch>
              <a:fillRect/>
            </a:stretch>
          </p:blipFill>
          <p:spPr>
            <a:xfrm>
              <a:off x="0" y="1636294"/>
              <a:ext cx="9144000" cy="29966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17900" y="3657600"/>
              <a:ext cx="255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Normal CST: 250-300μm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to Describe OCT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Subretinal</a:t>
            </a:r>
          </a:p>
          <a:p>
            <a:pPr lvl="1"/>
            <a:r>
              <a:rPr lang="en-US" dirty="0" err="1" smtClean="0"/>
              <a:t>Intraretinal</a:t>
            </a:r>
            <a:endParaRPr lang="en-US" dirty="0" smtClean="0"/>
          </a:p>
          <a:p>
            <a:pPr lvl="1"/>
            <a:r>
              <a:rPr lang="en-US" dirty="0" err="1" smtClean="0"/>
              <a:t>Preretinal</a:t>
            </a:r>
            <a:endParaRPr lang="en-US" dirty="0" smtClean="0"/>
          </a:p>
          <a:p>
            <a:r>
              <a:rPr lang="en-US" dirty="0" smtClean="0"/>
              <a:t>Appearance</a:t>
            </a:r>
          </a:p>
          <a:p>
            <a:pPr lvl="1"/>
            <a:r>
              <a:rPr lang="en-US" dirty="0" err="1" smtClean="0"/>
              <a:t>Hyperreflective</a:t>
            </a:r>
            <a:endParaRPr lang="en-US" dirty="0" smtClean="0"/>
          </a:p>
          <a:p>
            <a:pPr lvl="1"/>
            <a:r>
              <a:rPr lang="en-US" dirty="0" err="1" smtClean="0"/>
              <a:t>Hyporeflective</a:t>
            </a:r>
            <a:endParaRPr lang="en-US" dirty="0" smtClean="0"/>
          </a:p>
          <a:p>
            <a:pPr lvl="1"/>
            <a:r>
              <a:rPr lang="en-US" dirty="0" smtClean="0"/>
              <a:t>Disruption</a:t>
            </a:r>
          </a:p>
          <a:p>
            <a:pPr lvl="1"/>
            <a:r>
              <a:rPr lang="en-US" dirty="0" smtClean="0"/>
              <a:t>Attenuation</a:t>
            </a:r>
          </a:p>
          <a:p>
            <a:pPr lvl="1"/>
            <a:r>
              <a:rPr lang="en-US" dirty="0" smtClean="0"/>
              <a:t>Atrophy</a:t>
            </a:r>
          </a:p>
          <a:p>
            <a:pPr lvl="1"/>
            <a:r>
              <a:rPr lang="en-US" dirty="0" smtClean="0"/>
              <a:t>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 </a:t>
            </a:r>
            <a:r>
              <a:rPr lang="en-US" dirty="0" err="1" smtClean="0"/>
              <a:t>y/o</a:t>
            </a:r>
            <a:r>
              <a:rPr lang="en-US" dirty="0" smtClean="0"/>
              <a:t> M, VA 20/30 OU</a:t>
            </a:r>
            <a:endParaRPr lang="en-US" dirty="0"/>
          </a:p>
        </p:txBody>
      </p:sp>
      <p:pic>
        <p:nvPicPr>
          <p:cNvPr id="4" name="Picture 3" descr="GraffR_OCT_OD_ERM+Drusen.jpg"/>
          <p:cNvPicPr>
            <a:picLocks noChangeAspect="1"/>
          </p:cNvPicPr>
          <p:nvPr/>
        </p:nvPicPr>
        <p:blipFill>
          <a:blip r:embed="rId2"/>
          <a:srcRect b="15996"/>
          <a:stretch>
            <a:fillRect/>
          </a:stretch>
        </p:blipFill>
        <p:spPr>
          <a:xfrm>
            <a:off x="0" y="505994"/>
            <a:ext cx="9144000" cy="3011906"/>
          </a:xfrm>
          <a:prstGeom prst="rect">
            <a:avLst/>
          </a:prstGeom>
        </p:spPr>
      </p:pic>
      <p:pic>
        <p:nvPicPr>
          <p:cNvPr id="5" name="Picture 4" descr="GraffR_OCT_OS_Drusen.jpg"/>
          <p:cNvPicPr>
            <a:picLocks noChangeAspect="1"/>
          </p:cNvPicPr>
          <p:nvPr/>
        </p:nvPicPr>
        <p:blipFill>
          <a:blip r:embed="rId3"/>
          <a:srcRect r="2222" b="16704"/>
          <a:stretch>
            <a:fillRect/>
          </a:stretch>
        </p:blipFill>
        <p:spPr>
          <a:xfrm>
            <a:off x="0" y="3505199"/>
            <a:ext cx="9144000" cy="30543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26200" y="698500"/>
            <a:ext cx="1600200" cy="1067594"/>
            <a:chOff x="6426200" y="698500"/>
            <a:chExt cx="1600200" cy="1067594"/>
          </a:xfrm>
        </p:grpSpPr>
        <p:cxnSp>
          <p:nvCxnSpPr>
            <p:cNvPr id="7" name="Straight Arrow Connector 6"/>
            <p:cNvCxnSpPr/>
            <p:nvPr/>
          </p:nvCxnSpPr>
          <p:spPr>
            <a:xfrm rot="16200000" flipH="1">
              <a:off x="7175103" y="1398191"/>
              <a:ext cx="558800" cy="177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426200" y="698500"/>
              <a:ext cx="1600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Epiretinal membrane (ERM)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79900" y="2527302"/>
            <a:ext cx="1600200" cy="2844796"/>
            <a:chOff x="4279900" y="2527302"/>
            <a:chExt cx="1600200" cy="2844796"/>
          </a:xfrm>
        </p:grpSpPr>
        <p:grpSp>
          <p:nvGrpSpPr>
            <p:cNvPr id="13" name="Group 12"/>
            <p:cNvGrpSpPr/>
            <p:nvPr/>
          </p:nvGrpSpPr>
          <p:grpSpPr>
            <a:xfrm>
              <a:off x="4279900" y="3225403"/>
              <a:ext cx="1600200" cy="2146695"/>
              <a:chOff x="6426200" y="647700"/>
              <a:chExt cx="1600200" cy="2146695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rot="16200000" flipH="1">
                <a:off x="6706893" y="1690787"/>
                <a:ext cx="1762717" cy="4444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26200" y="647700"/>
                <a:ext cx="16002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rgbClr val="FFFFFF"/>
                    </a:solidFill>
                  </a:rPr>
                  <a:t>Drusen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991301" y="2755705"/>
              <a:ext cx="748903" cy="2920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914400" y="698500"/>
            <a:ext cx="7340600" cy="5676900"/>
            <a:chOff x="914400" y="698500"/>
            <a:chExt cx="7340600" cy="5676900"/>
          </a:xfrm>
        </p:grpSpPr>
        <p:grpSp>
          <p:nvGrpSpPr>
            <p:cNvPr id="30" name="Group 29"/>
            <p:cNvGrpSpPr/>
            <p:nvPr/>
          </p:nvGrpSpPr>
          <p:grpSpPr>
            <a:xfrm>
              <a:off x="914400" y="698500"/>
              <a:ext cx="7340600" cy="5676900"/>
              <a:chOff x="914400" y="698500"/>
              <a:chExt cx="7340600" cy="56769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914400" y="698500"/>
                <a:ext cx="7340600" cy="56769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01900" y="1221720"/>
                <a:ext cx="4178300" cy="58477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3200" dirty="0" smtClean="0"/>
                  <a:t>Diagnosis?</a:t>
                </a:r>
                <a:endParaRPr lang="en-US" sz="3200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416300" y="1259820"/>
              <a:ext cx="2247901" cy="54437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01900" y="1816894"/>
            <a:ext cx="4178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Dry AMD OU</a:t>
            </a:r>
            <a:br>
              <a:rPr lang="en-US" sz="2600" dirty="0" smtClean="0"/>
            </a:br>
            <a:r>
              <a:rPr lang="en-US" sz="2600" dirty="0" smtClean="0"/>
              <a:t>ERM OD&gt;OS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55 </a:t>
            </a:r>
            <a:r>
              <a:rPr lang="en-US" dirty="0" err="1" smtClean="0"/>
              <a:t>y/o</a:t>
            </a:r>
            <a:r>
              <a:rPr lang="en-US" dirty="0" smtClean="0"/>
              <a:t> F</a:t>
            </a:r>
          </a:p>
          <a:p>
            <a:r>
              <a:rPr lang="en-US" dirty="0" smtClean="0"/>
              <a:t>VA 20/60 OD, 20/80 OS</a:t>
            </a:r>
            <a:endParaRPr lang="en-US" dirty="0"/>
          </a:p>
        </p:txBody>
      </p:sp>
      <p:pic>
        <p:nvPicPr>
          <p:cNvPr id="4" name="Picture 3" descr="PettwayG_OCT_OD_DME_noSRF.jpg"/>
          <p:cNvPicPr>
            <a:picLocks noChangeAspect="1"/>
          </p:cNvPicPr>
          <p:nvPr/>
        </p:nvPicPr>
        <p:blipFill>
          <a:blip r:embed="rId2"/>
          <a:srcRect b="37047"/>
          <a:stretch>
            <a:fillRect/>
          </a:stretch>
        </p:blipFill>
        <p:spPr>
          <a:xfrm>
            <a:off x="0" y="0"/>
            <a:ext cx="9144000" cy="3403600"/>
          </a:xfrm>
          <a:prstGeom prst="rect">
            <a:avLst/>
          </a:prstGeom>
        </p:spPr>
      </p:pic>
      <p:pic>
        <p:nvPicPr>
          <p:cNvPr id="5" name="Picture 4" descr="PettwayG_OCT_OS_DME_SRF.jpg"/>
          <p:cNvPicPr>
            <a:picLocks noChangeAspect="1"/>
          </p:cNvPicPr>
          <p:nvPr/>
        </p:nvPicPr>
        <p:blipFill>
          <a:blip r:embed="rId3"/>
          <a:srcRect t="4205" r="2222" b="33322"/>
          <a:stretch>
            <a:fillRect/>
          </a:stretch>
        </p:blipFill>
        <p:spPr>
          <a:xfrm>
            <a:off x="0" y="3403600"/>
            <a:ext cx="9144000" cy="3454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22800" y="1600200"/>
            <a:ext cx="2603500" cy="2832100"/>
            <a:chOff x="4622800" y="1600200"/>
            <a:chExt cx="2603500" cy="28321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803900" y="1600200"/>
              <a:ext cx="1422400" cy="1219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5772150" y="3435350"/>
              <a:ext cx="1028700" cy="965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22800" y="2895600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</a:rPr>
                <a:t>Intraretinal</a:t>
              </a:r>
              <a:r>
                <a:rPr lang="en-US" dirty="0" smtClean="0">
                  <a:solidFill>
                    <a:srgbClr val="FFFFFF"/>
                  </a:solidFill>
                </a:rPr>
                <a:t> fluid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32300" y="178872"/>
            <a:ext cx="4254500" cy="6240423"/>
            <a:chOff x="4432300" y="178872"/>
            <a:chExt cx="4254500" cy="6240423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4798221" y="5539584"/>
              <a:ext cx="906461" cy="26669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5585620" y="1021555"/>
              <a:ext cx="766767" cy="3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489700" y="548204"/>
              <a:ext cx="2197100" cy="115359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048250" y="178872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Hard </a:t>
              </a:r>
              <a:r>
                <a:rPr lang="en-US" dirty="0" err="1" smtClean="0">
                  <a:solidFill>
                    <a:srgbClr val="FFFFFF"/>
                  </a:solidFill>
                </a:rPr>
                <a:t>exudate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2300" y="6049963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Hard </a:t>
              </a:r>
              <a:r>
                <a:rPr lang="en-US" dirty="0" err="1" smtClean="0">
                  <a:solidFill>
                    <a:srgbClr val="FFFFFF"/>
                  </a:solidFill>
                </a:rPr>
                <a:t>exudate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99250" y="5041904"/>
            <a:ext cx="1866900" cy="1326591"/>
            <a:chOff x="6699250" y="5041904"/>
            <a:chExt cx="1866900" cy="1326591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V="1">
              <a:off x="6798470" y="5279234"/>
              <a:ext cx="906460" cy="431800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699250" y="5999163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Subretinal fluid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4400" y="691595"/>
            <a:ext cx="7340600" cy="5676900"/>
            <a:chOff x="914400" y="698500"/>
            <a:chExt cx="7340600" cy="5676900"/>
          </a:xfrm>
        </p:grpSpPr>
        <p:grpSp>
          <p:nvGrpSpPr>
            <p:cNvPr id="38" name="Group 14"/>
            <p:cNvGrpSpPr/>
            <p:nvPr/>
          </p:nvGrpSpPr>
          <p:grpSpPr>
            <a:xfrm>
              <a:off x="914400" y="698500"/>
              <a:ext cx="7340600" cy="5676900"/>
              <a:chOff x="914400" y="698500"/>
              <a:chExt cx="7340600" cy="5676900"/>
            </a:xfrm>
          </p:grpSpPr>
          <p:grpSp>
            <p:nvGrpSpPr>
              <p:cNvPr id="40" name="Group 29"/>
              <p:cNvGrpSpPr/>
              <p:nvPr/>
            </p:nvGrpSpPr>
            <p:grpSpPr>
              <a:xfrm>
                <a:off x="914400" y="698500"/>
                <a:ext cx="7340600" cy="5676900"/>
                <a:chOff x="914400" y="698500"/>
                <a:chExt cx="7340600" cy="5676900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914400" y="698500"/>
                  <a:ext cx="7340600" cy="56769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501900" y="1221720"/>
                  <a:ext cx="4178300" cy="58477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3200" dirty="0" smtClean="0"/>
                    <a:t>Diagnosis?</a:t>
                  </a:r>
                  <a:endParaRPr lang="en-US" sz="3200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2501900" y="1816894"/>
                <a:ext cx="41783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600" dirty="0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416300" y="1259820"/>
              <a:ext cx="2247901" cy="54437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365500" y="1858089"/>
            <a:ext cx="238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DME OU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74 </a:t>
            </a:r>
            <a:r>
              <a:rPr lang="en-US" dirty="0" err="1" smtClean="0"/>
              <a:t>y/o</a:t>
            </a:r>
            <a:r>
              <a:rPr lang="en-US" dirty="0" smtClean="0"/>
              <a:t> F</a:t>
            </a:r>
          </a:p>
          <a:p>
            <a:r>
              <a:rPr lang="en-US" dirty="0" smtClean="0"/>
              <a:t>VA 20/60 OD, 20/30 OS</a:t>
            </a:r>
            <a:endParaRPr lang="en-US" dirty="0"/>
          </a:p>
        </p:txBody>
      </p:sp>
      <p:pic>
        <p:nvPicPr>
          <p:cNvPr id="6" name="Picture 5" descr="SkulteM_OCT_OD_PED_+SRF_AMD.jpg"/>
          <p:cNvPicPr>
            <a:picLocks noChangeAspect="1"/>
          </p:cNvPicPr>
          <p:nvPr/>
        </p:nvPicPr>
        <p:blipFill>
          <a:blip r:embed="rId2"/>
          <a:srcRect b="17767"/>
          <a:stretch>
            <a:fillRect/>
          </a:stretch>
        </p:blipFill>
        <p:spPr>
          <a:xfrm>
            <a:off x="0" y="452438"/>
            <a:ext cx="9144000" cy="2948406"/>
          </a:xfrm>
          <a:prstGeom prst="rect">
            <a:avLst/>
          </a:prstGeom>
        </p:spPr>
      </p:pic>
      <p:pic>
        <p:nvPicPr>
          <p:cNvPr id="7" name="Picture 6" descr="SkulteM_OCT_OS_Drusen_NNVAMD.jpg"/>
          <p:cNvPicPr>
            <a:picLocks noChangeAspect="1"/>
          </p:cNvPicPr>
          <p:nvPr/>
        </p:nvPicPr>
        <p:blipFill>
          <a:blip r:embed="rId3"/>
          <a:srcRect b="19183"/>
          <a:stretch>
            <a:fillRect/>
          </a:stretch>
        </p:blipFill>
        <p:spPr>
          <a:xfrm>
            <a:off x="0" y="3375444"/>
            <a:ext cx="9144000" cy="289760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644901" y="2006600"/>
            <a:ext cx="3936999" cy="1137167"/>
            <a:chOff x="3644901" y="2006600"/>
            <a:chExt cx="3936999" cy="1137167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V="1">
              <a:off x="3565783" y="2085718"/>
              <a:ext cx="818635" cy="660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626100" y="2032000"/>
              <a:ext cx="1955800" cy="965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64000" y="2774435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Subretinal fluid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83000" y="604838"/>
            <a:ext cx="5041901" cy="1219200"/>
            <a:chOff x="3683000" y="604838"/>
            <a:chExt cx="5041901" cy="1219200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5156201" y="1176340"/>
              <a:ext cx="812801" cy="48259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683000" y="604838"/>
              <a:ext cx="50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Large serous pigment epithelial detachment (PED)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16501" y="4851402"/>
            <a:ext cx="1905000" cy="1080531"/>
            <a:chOff x="5016501" y="4851402"/>
            <a:chExt cx="1905000" cy="1080531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6172201" y="4914901"/>
              <a:ext cx="812799" cy="685801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016501" y="5562601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Drusen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6200000" flipV="1">
              <a:off x="4927600" y="5003803"/>
              <a:ext cx="812800" cy="50799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14400" y="698500"/>
            <a:ext cx="7340600" cy="5676900"/>
            <a:chOff x="914400" y="698500"/>
            <a:chExt cx="7340600" cy="5676900"/>
          </a:xfrm>
        </p:grpSpPr>
        <p:grpSp>
          <p:nvGrpSpPr>
            <p:cNvPr id="43" name="Group 14"/>
            <p:cNvGrpSpPr/>
            <p:nvPr/>
          </p:nvGrpSpPr>
          <p:grpSpPr>
            <a:xfrm>
              <a:off x="914400" y="698500"/>
              <a:ext cx="7340600" cy="5676900"/>
              <a:chOff x="914400" y="698500"/>
              <a:chExt cx="7340600" cy="5676900"/>
            </a:xfrm>
          </p:grpSpPr>
          <p:grpSp>
            <p:nvGrpSpPr>
              <p:cNvPr id="45" name="Group 29"/>
              <p:cNvGrpSpPr/>
              <p:nvPr/>
            </p:nvGrpSpPr>
            <p:grpSpPr>
              <a:xfrm>
                <a:off x="914400" y="698500"/>
                <a:ext cx="7340600" cy="5676900"/>
                <a:chOff x="914400" y="698500"/>
                <a:chExt cx="7340600" cy="5676900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914400" y="698500"/>
                  <a:ext cx="7340600" cy="56769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501900" y="1221720"/>
                  <a:ext cx="4178300" cy="58477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3200" dirty="0" smtClean="0"/>
                    <a:t>Diagnosis?</a:t>
                  </a:r>
                  <a:endParaRPr lang="en-US" sz="3200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2501900" y="1816894"/>
                <a:ext cx="41783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600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3416300" y="1259820"/>
              <a:ext cx="2247901" cy="54437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00200" y="1932684"/>
            <a:ext cx="5981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OD: </a:t>
            </a:r>
            <a:r>
              <a:rPr lang="en-US" sz="2600" dirty="0" err="1" smtClean="0"/>
              <a:t>Neovascular</a:t>
            </a:r>
            <a:r>
              <a:rPr lang="en-US" sz="2600" dirty="0" smtClean="0"/>
              <a:t> AMD with SRF and PED</a:t>
            </a:r>
          </a:p>
          <a:p>
            <a:pPr algn="ctr"/>
            <a:r>
              <a:rPr lang="en-US" sz="2600" dirty="0" smtClean="0"/>
              <a:t>OS: Dry AMD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53 </a:t>
            </a:r>
            <a:r>
              <a:rPr lang="en-US" dirty="0" err="1" smtClean="0"/>
              <a:t>y/o</a:t>
            </a:r>
            <a:r>
              <a:rPr lang="en-US" dirty="0" smtClean="0"/>
              <a:t> F on </a:t>
            </a:r>
            <a:r>
              <a:rPr lang="en-US" dirty="0" err="1" smtClean="0"/>
              <a:t>plaquenil</a:t>
            </a:r>
            <a:r>
              <a:rPr lang="en-US" dirty="0" smtClean="0"/>
              <a:t> for 1° </a:t>
            </a:r>
            <a:r>
              <a:rPr lang="en-US" dirty="0" err="1" smtClean="0"/>
              <a:t>Sjogren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VA 20/20 OU</a:t>
            </a:r>
            <a:endParaRPr lang="en-US" dirty="0"/>
          </a:p>
        </p:txBody>
      </p:sp>
      <p:pic>
        <p:nvPicPr>
          <p:cNvPr id="6" name="Content Placeholder 3" descr="ChristianL_OCT_OD_PlaquenilTox.jpg"/>
          <p:cNvPicPr>
            <a:picLocks noChangeAspect="1"/>
          </p:cNvPicPr>
          <p:nvPr/>
        </p:nvPicPr>
        <p:blipFill>
          <a:blip r:embed="rId2"/>
          <a:srcRect l="724" r="1387" b="27455"/>
          <a:stretch>
            <a:fillRect/>
          </a:stretch>
        </p:blipFill>
        <p:spPr>
          <a:xfrm>
            <a:off x="76200" y="-119343"/>
            <a:ext cx="8928100" cy="3912215"/>
          </a:xfrm>
          <a:prstGeom prst="rect">
            <a:avLst/>
          </a:prstGeom>
        </p:spPr>
      </p:pic>
      <p:pic>
        <p:nvPicPr>
          <p:cNvPr id="7" name="Picture 6" descr="ChristianL_OCT_OS_PlaquenilTox.jpg"/>
          <p:cNvPicPr>
            <a:picLocks noChangeAspect="1"/>
          </p:cNvPicPr>
          <p:nvPr/>
        </p:nvPicPr>
        <p:blipFill>
          <a:blip r:embed="rId3"/>
          <a:srcRect t="6074" r="2361" b="28859"/>
          <a:stretch>
            <a:fillRect/>
          </a:stretch>
        </p:blipFill>
        <p:spPr>
          <a:xfrm>
            <a:off x="0" y="3340100"/>
            <a:ext cx="8928100" cy="35179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57800" y="1600200"/>
            <a:ext cx="3340100" cy="3810000"/>
            <a:chOff x="5257800" y="1600200"/>
            <a:chExt cx="3340100" cy="3810000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V="1">
              <a:off x="5359400" y="2260600"/>
              <a:ext cx="1739900" cy="419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6718300" y="2311400"/>
              <a:ext cx="1562100" cy="419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6896100" y="4775200"/>
              <a:ext cx="1028700" cy="241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5422900" y="4622800"/>
              <a:ext cx="119380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57800" y="3378200"/>
              <a:ext cx="33401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 smtClean="0">
                  <a:solidFill>
                    <a:schemeClr val="bg1"/>
                  </a:solidFill>
                </a:rPr>
                <a:t>Parafoveal</a:t>
              </a:r>
              <a:r>
                <a:rPr lang="en-US" sz="2600" dirty="0" smtClean="0">
                  <a:solidFill>
                    <a:schemeClr val="bg1"/>
                  </a:solidFill>
                </a:rPr>
                <a:t> loss of IS/OS and ELM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61100" y="25400"/>
            <a:ext cx="1143000" cy="1054100"/>
            <a:chOff x="6261100" y="25400"/>
            <a:chExt cx="1143000" cy="1054100"/>
          </a:xfrm>
        </p:grpSpPr>
        <p:pic>
          <p:nvPicPr>
            <p:cNvPr id="23" name="Picture 22" descr="flying saucer.png"/>
            <p:cNvPicPr>
              <a:picLocks noChangeAspect="1"/>
            </p:cNvPicPr>
            <p:nvPr/>
          </p:nvPicPr>
          <p:blipFill>
            <a:blip r:embed="rId4"/>
            <a:srcRect l="41325" t="48697" r="36989" b="36319"/>
            <a:stretch>
              <a:fillRect/>
            </a:stretch>
          </p:blipFill>
          <p:spPr>
            <a:xfrm>
              <a:off x="6261100" y="25400"/>
              <a:ext cx="1143000" cy="584200"/>
            </a:xfrm>
            <a:prstGeom prst="rect">
              <a:avLst/>
            </a:prstGeom>
          </p:spPr>
        </p:pic>
        <p:sp>
          <p:nvSpPr>
            <p:cNvPr id="24" name="Down Arrow 23"/>
            <p:cNvSpPr/>
            <p:nvPr/>
          </p:nvSpPr>
          <p:spPr>
            <a:xfrm>
              <a:off x="6731000" y="596900"/>
              <a:ext cx="198119" cy="482600"/>
            </a:xfrm>
            <a:prstGeom prst="downArrow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4400" y="698500"/>
            <a:ext cx="7340600" cy="5676900"/>
            <a:chOff x="914400" y="698500"/>
            <a:chExt cx="7340600" cy="5676900"/>
          </a:xfrm>
        </p:grpSpPr>
        <p:grpSp>
          <p:nvGrpSpPr>
            <p:cNvPr id="27" name="Group 14"/>
            <p:cNvGrpSpPr/>
            <p:nvPr/>
          </p:nvGrpSpPr>
          <p:grpSpPr>
            <a:xfrm>
              <a:off x="914400" y="698500"/>
              <a:ext cx="7340600" cy="5676900"/>
              <a:chOff x="914400" y="698500"/>
              <a:chExt cx="7340600" cy="5676900"/>
            </a:xfrm>
          </p:grpSpPr>
          <p:grpSp>
            <p:nvGrpSpPr>
              <p:cNvPr id="29" name="Group 29"/>
              <p:cNvGrpSpPr/>
              <p:nvPr/>
            </p:nvGrpSpPr>
            <p:grpSpPr>
              <a:xfrm>
                <a:off x="914400" y="698500"/>
                <a:ext cx="7340600" cy="5676900"/>
                <a:chOff x="914400" y="698500"/>
                <a:chExt cx="7340600" cy="5676900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914400" y="698500"/>
                  <a:ext cx="7340600" cy="56769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501900" y="1221720"/>
                  <a:ext cx="4178300" cy="58477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3200" dirty="0" smtClean="0"/>
                    <a:t>Diagnosis?</a:t>
                  </a:r>
                  <a:endParaRPr lang="en-US" sz="3200" dirty="0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2501900" y="1816894"/>
                <a:ext cx="41783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6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416300" y="1259820"/>
              <a:ext cx="2247901" cy="54437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048000" y="19812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/>
              <a:t>Plaquenil</a:t>
            </a:r>
            <a:r>
              <a:rPr lang="en-US" sz="2600" dirty="0" smtClean="0"/>
              <a:t> toxicity 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relevant financial disclosures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39 </a:t>
            </a:r>
            <a:r>
              <a:rPr lang="en-US" dirty="0" err="1" smtClean="0"/>
              <a:t>y/o</a:t>
            </a:r>
            <a:r>
              <a:rPr lang="en-US" dirty="0" smtClean="0"/>
              <a:t> M police officer</a:t>
            </a:r>
          </a:p>
          <a:p>
            <a:r>
              <a:rPr lang="en-US" dirty="0" smtClean="0"/>
              <a:t>“Circle in vision” OD </a:t>
            </a:r>
            <a:r>
              <a:rPr lang="en-US" dirty="0" err="1" smtClean="0"/>
              <a:t>x</a:t>
            </a:r>
            <a:r>
              <a:rPr lang="en-US" dirty="0" smtClean="0"/>
              <a:t> 1 week</a:t>
            </a:r>
          </a:p>
          <a:p>
            <a:r>
              <a:rPr lang="en-US" dirty="0" smtClean="0"/>
              <a:t>VA 20/25 OU</a:t>
            </a:r>
            <a:endParaRPr lang="en-US" dirty="0"/>
          </a:p>
        </p:txBody>
      </p:sp>
      <p:pic>
        <p:nvPicPr>
          <p:cNvPr id="7" name="Picture 6" descr="CooperC_EDI_OCT_OS_CSR_normal.jpg"/>
          <p:cNvPicPr>
            <a:picLocks noChangeAspect="1"/>
          </p:cNvPicPr>
          <p:nvPr/>
        </p:nvPicPr>
        <p:blipFill>
          <a:blip r:embed="rId2"/>
          <a:srcRect t="4430" b="20403"/>
          <a:stretch>
            <a:fillRect/>
          </a:stretch>
        </p:blipFill>
        <p:spPr>
          <a:xfrm>
            <a:off x="316447" y="3121378"/>
            <a:ext cx="8407400" cy="3736622"/>
          </a:xfrm>
          <a:prstGeom prst="rect">
            <a:avLst/>
          </a:prstGeom>
        </p:spPr>
      </p:pic>
      <p:pic>
        <p:nvPicPr>
          <p:cNvPr id="6" name="Content Placeholder 3" descr="CooperC_EDI_OCT_OD_CSR.jpg"/>
          <p:cNvPicPr>
            <a:picLocks noChangeAspect="1"/>
          </p:cNvPicPr>
          <p:nvPr/>
        </p:nvPicPr>
        <p:blipFill>
          <a:blip r:embed="rId3"/>
          <a:srcRect l="392" t="4209" r="392" b="20588"/>
          <a:stretch>
            <a:fillRect/>
          </a:stretch>
        </p:blipFill>
        <p:spPr>
          <a:xfrm>
            <a:off x="329147" y="0"/>
            <a:ext cx="8370353" cy="375126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48200" y="774700"/>
            <a:ext cx="1663700" cy="1295400"/>
            <a:chOff x="4648200" y="774700"/>
            <a:chExt cx="1663700" cy="1295400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H="1">
              <a:off x="5511800" y="1270000"/>
              <a:ext cx="876300" cy="723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48200" y="774700"/>
              <a:ext cx="163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Subretinal fluid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27700" y="4012168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Normal OS?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46600" y="2463800"/>
            <a:ext cx="3771900" cy="4066822"/>
            <a:chOff x="4546600" y="2463800"/>
            <a:chExt cx="3771900" cy="4066822"/>
          </a:xfrm>
        </p:grpSpPr>
        <p:sp>
          <p:nvSpPr>
            <p:cNvPr id="16" name="Right Brace 15"/>
            <p:cNvSpPr/>
            <p:nvPr/>
          </p:nvSpPr>
          <p:spPr>
            <a:xfrm>
              <a:off x="7010400" y="2463800"/>
              <a:ext cx="355600" cy="1143000"/>
            </a:xfrm>
            <a:prstGeom prst="rightBrace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6832600" y="5387622"/>
              <a:ext cx="355600" cy="1143000"/>
            </a:xfrm>
            <a:prstGeom prst="rightBrace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rved Left Arrow 16"/>
            <p:cNvSpPr/>
            <p:nvPr/>
          </p:nvSpPr>
          <p:spPr>
            <a:xfrm>
              <a:off x="7467600" y="2933700"/>
              <a:ext cx="850900" cy="3255963"/>
            </a:xfrm>
            <a:prstGeom prst="curved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46600" y="5591731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Thickened choroid OU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15100" y="767834"/>
            <a:ext cx="1638300" cy="1441966"/>
            <a:chOff x="6515100" y="767834"/>
            <a:chExt cx="1638300" cy="1441966"/>
          </a:xfrm>
        </p:grpSpPr>
        <p:sp>
          <p:nvSpPr>
            <p:cNvPr id="14" name="TextBox 13"/>
            <p:cNvSpPr txBox="1"/>
            <p:nvPr/>
          </p:nvSpPr>
          <p:spPr>
            <a:xfrm>
              <a:off x="6515100" y="767834"/>
              <a:ext cx="163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PED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6464300" y="1460500"/>
              <a:ext cx="1028700" cy="4699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14400" y="698500"/>
            <a:ext cx="7340600" cy="5676900"/>
            <a:chOff x="914400" y="698500"/>
            <a:chExt cx="7340600" cy="5676900"/>
          </a:xfrm>
        </p:grpSpPr>
        <p:grpSp>
          <p:nvGrpSpPr>
            <p:cNvPr id="26" name="Group 14"/>
            <p:cNvGrpSpPr/>
            <p:nvPr/>
          </p:nvGrpSpPr>
          <p:grpSpPr>
            <a:xfrm>
              <a:off x="914400" y="698500"/>
              <a:ext cx="7340600" cy="5676900"/>
              <a:chOff x="914400" y="698500"/>
              <a:chExt cx="7340600" cy="5676900"/>
            </a:xfrm>
          </p:grpSpPr>
          <p:grpSp>
            <p:nvGrpSpPr>
              <p:cNvPr id="28" name="Group 29"/>
              <p:cNvGrpSpPr/>
              <p:nvPr/>
            </p:nvGrpSpPr>
            <p:grpSpPr>
              <a:xfrm>
                <a:off x="914400" y="698500"/>
                <a:ext cx="7340600" cy="5676900"/>
                <a:chOff x="914400" y="698500"/>
                <a:chExt cx="7340600" cy="5676900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914400" y="698500"/>
                  <a:ext cx="7340600" cy="56769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501900" y="1221720"/>
                  <a:ext cx="4178300" cy="58477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3200" dirty="0" smtClean="0"/>
                    <a:t>Diagnosis?</a:t>
                  </a:r>
                  <a:endParaRPr lang="en-US" sz="3200" dirty="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501900" y="1816894"/>
                <a:ext cx="41783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600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416300" y="1259820"/>
              <a:ext cx="2247901" cy="54437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17800" y="1981200"/>
            <a:ext cx="3797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Central serous retinopathy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OCT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 angiography</a:t>
            </a:r>
          </a:p>
        </p:txBody>
      </p:sp>
      <p:pic>
        <p:nvPicPr>
          <p:cNvPr id="5" name="Picture 4" descr="oct angio normal and ab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370"/>
            <a:ext cx="9144000" cy="460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OCT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 angiography</a:t>
            </a:r>
          </a:p>
          <a:p>
            <a:r>
              <a:rPr lang="en-US" dirty="0" smtClean="0"/>
              <a:t>Swept-source OCT</a:t>
            </a:r>
            <a:endParaRPr lang="en-US" dirty="0"/>
          </a:p>
        </p:txBody>
      </p:sp>
      <p:pic>
        <p:nvPicPr>
          <p:cNvPr id="4" name="Picture 3" descr="SSO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6"/>
            <a:ext cx="8983746" cy="642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Grover S, Murthy RK, </a:t>
            </a:r>
            <a:r>
              <a:rPr lang="en-US" dirty="0" err="1" smtClean="0"/>
              <a:t>Brar</a:t>
            </a:r>
            <a:r>
              <a:rPr lang="en-US" dirty="0" smtClean="0"/>
              <a:t> VS, </a:t>
            </a:r>
            <a:r>
              <a:rPr lang="en-US" dirty="0" err="1" smtClean="0"/>
              <a:t>Chalam</a:t>
            </a:r>
            <a:r>
              <a:rPr lang="en-US" dirty="0" smtClean="0"/>
              <a:t> KV. Normative data for macular thickness by high-definition spectral-domain optical coherence tomography (</a:t>
            </a:r>
            <a:r>
              <a:rPr lang="en-US" dirty="0" err="1" smtClean="0"/>
              <a:t>spectralis</a:t>
            </a:r>
            <a:r>
              <a:rPr lang="en-US" dirty="0" smtClean="0"/>
              <a:t>). Am J </a:t>
            </a:r>
            <a:r>
              <a:rPr lang="en-US" dirty="0" err="1" smtClean="0"/>
              <a:t>Ophthalmol</a:t>
            </a:r>
            <a:r>
              <a:rPr lang="en-US" dirty="0" smtClean="0"/>
              <a:t>. 2009;148(2):266-71. </a:t>
            </a:r>
          </a:p>
          <a:p>
            <a:r>
              <a:rPr lang="en-US" dirty="0" err="1" smtClean="0"/>
              <a:t>Mazzarella</a:t>
            </a:r>
            <a:r>
              <a:rPr lang="en-US" dirty="0" smtClean="0"/>
              <a:t> J, Cole J. “The Anatomy of an OCT Scan”. </a:t>
            </a:r>
            <a:r>
              <a:rPr lang="en-US" i="1" dirty="0" smtClean="0"/>
              <a:t>Review of Optometry. </a:t>
            </a:r>
            <a:r>
              <a:rPr lang="en-US" dirty="0" err="1" smtClean="0"/>
              <a:t>https://www.reviewofoptometry.com/article/the-anatomy-of-an-oct-scan.</a:t>
            </a:r>
            <a:r>
              <a:rPr lang="en-US" dirty="0" smtClean="0"/>
              <a:t> 15 Sep 2015.</a:t>
            </a:r>
          </a:p>
          <a:p>
            <a:r>
              <a:rPr lang="en-US" dirty="0" err="1" smtClean="0"/>
              <a:t>Reichel</a:t>
            </a:r>
            <a:r>
              <a:rPr lang="en-US" dirty="0" smtClean="0"/>
              <a:t> E, Ho J, </a:t>
            </a:r>
            <a:r>
              <a:rPr lang="en-US" dirty="0" err="1" smtClean="0"/>
              <a:t>Duker</a:t>
            </a:r>
            <a:r>
              <a:rPr lang="en-US" dirty="0" smtClean="0"/>
              <a:t> JS. “OCT Units: Which One Is Right for Me?” </a:t>
            </a:r>
            <a:r>
              <a:rPr lang="en-US" i="1" dirty="0" smtClean="0"/>
              <a:t>Review of Ophthalmology</a:t>
            </a:r>
            <a:r>
              <a:rPr lang="en-US" dirty="0" smtClean="0"/>
              <a:t>. </a:t>
            </a:r>
            <a:r>
              <a:rPr lang="en-US" dirty="0" err="1" smtClean="0"/>
              <a:t>https://www.reviewofophthalmology.com/article/oct-units-which-one-is-right-for-me.</a:t>
            </a:r>
            <a:r>
              <a:rPr lang="en-US" dirty="0" smtClean="0"/>
              <a:t> 23 Sep 2009. </a:t>
            </a:r>
          </a:p>
          <a:p>
            <a:r>
              <a:rPr lang="en-US" dirty="0" err="1" smtClean="0"/>
              <a:t>Sepah</a:t>
            </a:r>
            <a:r>
              <a:rPr lang="en-US" dirty="0" smtClean="0"/>
              <a:t> Y, </a:t>
            </a:r>
            <a:r>
              <a:rPr lang="en-US" dirty="0" err="1" smtClean="0"/>
              <a:t>Agarwal</a:t>
            </a:r>
            <a:r>
              <a:rPr lang="en-US" dirty="0" smtClean="0"/>
              <a:t> A, and Nguyen QD. “OCT Angiography </a:t>
            </a:r>
            <a:r>
              <a:rPr lang="en-US" dirty="0" err="1" smtClean="0"/>
              <a:t>eUpdate</a:t>
            </a:r>
            <a:r>
              <a:rPr lang="en-US" dirty="0" smtClean="0"/>
              <a:t>”. </a:t>
            </a:r>
            <a:r>
              <a:rPr lang="en-US" i="1" dirty="0" smtClean="0"/>
              <a:t>Retinal Physician</a:t>
            </a:r>
            <a:r>
              <a:rPr lang="en-US" dirty="0" smtClean="0"/>
              <a:t>. http://www.retinalphysician.com/newsletter/oct-angiography-eupdate/december-2015. Dec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myself…</a:t>
            </a:r>
            <a:endParaRPr lang="en-US" dirty="0"/>
          </a:p>
        </p:txBody>
      </p:sp>
      <p:pic>
        <p:nvPicPr>
          <p:cNvPr id="4" name="Content Placeholder 3" descr="MITsea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913" r="-38913"/>
          <a:stretch>
            <a:fillRect/>
          </a:stretch>
        </p:blipFill>
        <p:spPr>
          <a:xfrm>
            <a:off x="4927600" y="3649663"/>
            <a:ext cx="3759200" cy="2067415"/>
          </a:xfrm>
        </p:spPr>
      </p:pic>
      <p:pic>
        <p:nvPicPr>
          <p:cNvPr id="5" name="Picture 4" descr="WSUSOM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3611563"/>
            <a:ext cx="3048000" cy="2171700"/>
          </a:xfrm>
          <a:prstGeom prst="rect">
            <a:avLst/>
          </a:prstGeom>
        </p:spPr>
      </p:pic>
      <p:pic>
        <p:nvPicPr>
          <p:cNvPr id="6" name="Picture 5" descr="IllinoisEye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831677"/>
            <a:ext cx="4121150" cy="993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OCT: overview of technology</a:t>
            </a:r>
          </a:p>
          <a:p>
            <a:r>
              <a:rPr lang="en-US" dirty="0" smtClean="0"/>
              <a:t>Indications for macular OCT</a:t>
            </a:r>
          </a:p>
          <a:p>
            <a:r>
              <a:rPr lang="en-US" dirty="0" smtClean="0"/>
              <a:t>OCT interpretation and practical examples</a:t>
            </a:r>
          </a:p>
          <a:p>
            <a:r>
              <a:rPr lang="en-US" dirty="0" smtClean="0"/>
              <a:t>The future of OCT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Coherence Tomography</a:t>
            </a:r>
            <a:endParaRPr lang="en-US" dirty="0"/>
          </a:p>
        </p:txBody>
      </p:sp>
      <p:pic>
        <p:nvPicPr>
          <p:cNvPr id="4" name="Picture 3" descr="oct hdel..jpg"/>
          <p:cNvPicPr>
            <a:picLocks noChangeAspect="1"/>
          </p:cNvPicPr>
          <p:nvPr/>
        </p:nvPicPr>
        <p:blipFill>
          <a:blip r:embed="rId2"/>
          <a:srcRect r="68967"/>
          <a:stretch>
            <a:fillRect/>
          </a:stretch>
        </p:blipFill>
        <p:spPr>
          <a:xfrm>
            <a:off x="838200" y="2903278"/>
            <a:ext cx="2837658" cy="2781300"/>
          </a:xfrm>
          <a:prstGeom prst="rect">
            <a:avLst/>
          </a:prstGeom>
        </p:spPr>
      </p:pic>
      <p:pic>
        <p:nvPicPr>
          <p:cNvPr id="5" name="Picture 4" descr="Zeiss_OCTmach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703" y="3344863"/>
            <a:ext cx="3314596" cy="2339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OCT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Older, original OCT technology</a:t>
            </a:r>
          </a:p>
          <a:p>
            <a:r>
              <a:rPr lang="en-US" dirty="0" smtClean="0"/>
              <a:t>400 A-scans/second</a:t>
            </a:r>
          </a:p>
          <a:p>
            <a:r>
              <a:rPr lang="en-US" dirty="0" smtClean="0"/>
              <a:t>Resolution limited 10-15μm</a:t>
            </a:r>
          </a:p>
        </p:txBody>
      </p:sp>
      <p:pic>
        <p:nvPicPr>
          <p:cNvPr id="16" name="Content Placeholder 13" descr="TDOCT.jpg"/>
          <p:cNvPicPr>
            <a:picLocks noChangeAspect="1"/>
          </p:cNvPicPr>
          <p:nvPr/>
        </p:nvPicPr>
        <p:blipFill>
          <a:blip r:embed="rId2"/>
          <a:srcRect l="1176" t="1070" r="1176" b="1561"/>
          <a:stretch>
            <a:fillRect/>
          </a:stretch>
        </p:blipFill>
        <p:spPr>
          <a:xfrm>
            <a:off x="1943100" y="3300552"/>
            <a:ext cx="5257800" cy="3468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Domain OCT </a:t>
            </a:r>
            <a:endParaRPr lang="en-US" dirty="0"/>
          </a:p>
        </p:txBody>
      </p:sp>
      <p:pic>
        <p:nvPicPr>
          <p:cNvPr id="6" name="Content Placeholder 5" descr="SDOCT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09" t="5123" r="1264" b="7028"/>
          <a:stretch>
            <a:fillRect/>
          </a:stretch>
        </p:blipFill>
        <p:spPr>
          <a:xfrm>
            <a:off x="1651000" y="3289300"/>
            <a:ext cx="5678424" cy="3429000"/>
          </a:xfrm>
        </p:spPr>
      </p:pic>
      <p:sp>
        <p:nvSpPr>
          <p:cNvPr id="7" name="Content Placeholder 1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Newer,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now standard OCT technology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20,000-40,000 A-scans/second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 up to 3-5μm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</a:t>
            </a:r>
            <a:r>
              <a:rPr lang="en-US" dirty="0" err="1" smtClean="0"/>
              <a:t>vs</a:t>
            </a:r>
            <a:r>
              <a:rPr lang="en-US" dirty="0" smtClean="0"/>
              <a:t> Spectral Domain</a:t>
            </a:r>
            <a:endParaRPr lang="en-US" dirty="0"/>
          </a:p>
        </p:txBody>
      </p:sp>
      <p:pic>
        <p:nvPicPr>
          <p:cNvPr id="4" name="Content Placeholder 3" descr="TD vs SD OCT.jpg"/>
          <p:cNvPicPr>
            <a:picLocks noGrp="1" noChangeAspect="1"/>
          </p:cNvPicPr>
          <p:nvPr>
            <p:ph idx="1"/>
          </p:nvPr>
        </p:nvPicPr>
        <p:blipFill>
          <a:blip r:embed="rId3"/>
          <a:srcRect t="-369" b="-369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rot="5400000">
            <a:off x="1533614" y="1933487"/>
            <a:ext cx="1701800" cy="2478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5702300" y="1955800"/>
            <a:ext cx="1701800" cy="20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Rapid image acquisition</a:t>
            </a:r>
          </a:p>
          <a:p>
            <a:pPr lvl="1"/>
            <a:r>
              <a:rPr lang="en-US" dirty="0" smtClean="0"/>
              <a:t>Dilation typically not required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edia clarity </a:t>
            </a:r>
          </a:p>
          <a:p>
            <a:pPr lvl="2"/>
            <a:r>
              <a:rPr lang="en-US" dirty="0" smtClean="0"/>
              <a:t>Dry eyes, corneal opacity, cataract, vitreous hemorrhage, etc</a:t>
            </a:r>
          </a:p>
          <a:p>
            <a:pPr lvl="1"/>
            <a:r>
              <a:rPr lang="en-US" dirty="0" smtClean="0"/>
              <a:t>Poor fixation</a:t>
            </a:r>
          </a:p>
          <a:p>
            <a:pPr lvl="1"/>
            <a:r>
              <a:rPr lang="en-US" dirty="0" smtClean="0"/>
              <a:t>Positioning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616</Words>
  <Application>Microsoft Office PowerPoint</Application>
  <PresentationFormat>On-screen Show (4:3)</PresentationFormat>
  <Paragraphs>121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Retinal OCT Review</vt:lpstr>
      <vt:lpstr>Financial Disclosures</vt:lpstr>
      <vt:lpstr>A little about myself…</vt:lpstr>
      <vt:lpstr>Outline</vt:lpstr>
      <vt:lpstr>What is OCT</vt:lpstr>
      <vt:lpstr>Time Domain OCT</vt:lpstr>
      <vt:lpstr>Spectral Domain OCT </vt:lpstr>
      <vt:lpstr>Time Domain vs Spectral Domain</vt:lpstr>
      <vt:lpstr>PowerPoint Presentation</vt:lpstr>
      <vt:lpstr>When to get OCT?</vt:lpstr>
      <vt:lpstr> How to use OCT</vt:lpstr>
      <vt:lpstr>Macular OCT Printed Reports</vt:lpstr>
      <vt:lpstr>Macular OCT Printed Reports</vt:lpstr>
      <vt:lpstr>Normal OCT</vt:lpstr>
      <vt:lpstr>Words to Describe OCT</vt:lpstr>
      <vt:lpstr>Real Life Examples</vt:lpstr>
      <vt:lpstr>PowerPoint Presentation</vt:lpstr>
      <vt:lpstr>PowerPoint Presentation</vt:lpstr>
      <vt:lpstr>PowerPoint Presentation</vt:lpstr>
      <vt:lpstr>PowerPoint Presentation</vt:lpstr>
      <vt:lpstr>Future of OCT</vt:lpstr>
      <vt:lpstr>Future of OCT</vt:lpstr>
      <vt:lpstr>References</vt:lpstr>
    </vt:vector>
  </TitlesOfParts>
  <Company>rcm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Retinal OCT Basics</dc:title>
  <dc:creator>Randee Miller</dc:creator>
  <cp:lastModifiedBy>Donna Lemley</cp:lastModifiedBy>
  <cp:revision>45</cp:revision>
  <dcterms:created xsi:type="dcterms:W3CDTF">2017-01-16T20:00:54Z</dcterms:created>
  <dcterms:modified xsi:type="dcterms:W3CDTF">2017-01-17T18:20:49Z</dcterms:modified>
</cp:coreProperties>
</file>